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77" r:id="rId3"/>
    <p:sldId id="272" r:id="rId4"/>
    <p:sldId id="259" r:id="rId5"/>
    <p:sldId id="260" r:id="rId6"/>
    <p:sldId id="261" r:id="rId7"/>
    <p:sldId id="262" r:id="rId8"/>
    <p:sldId id="263" r:id="rId9"/>
    <p:sldId id="278" r:id="rId10"/>
    <p:sldId id="264" r:id="rId11"/>
    <p:sldId id="265" r:id="rId12"/>
    <p:sldId id="266" r:id="rId13"/>
    <p:sldId id="267" r:id="rId14"/>
    <p:sldId id="268" r:id="rId15"/>
    <p:sldId id="269" r:id="rId16"/>
    <p:sldId id="270" r:id="rId17"/>
    <p:sldId id="273"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8" autoAdjust="0"/>
  </p:normalViewPr>
  <p:slideViewPr>
    <p:cSldViewPr>
      <p:cViewPr>
        <p:scale>
          <a:sx n="74" d="100"/>
          <a:sy n="74" d="100"/>
        </p:scale>
        <p:origin x="-2694"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88534-A6AE-4C81-A587-25178CFD9818}" type="doc">
      <dgm:prSet loTypeId="urn:microsoft.com/office/officeart/2005/8/layout/hierarchy1" loCatId="hierarchy" qsTypeId="urn:microsoft.com/office/officeart/2005/8/quickstyle/3d2" qsCatId="3D" csTypeId="urn:microsoft.com/office/officeart/2005/8/colors/accent6_1" csCatId="accent6" phldr="1"/>
      <dgm:spPr/>
      <dgm:t>
        <a:bodyPr/>
        <a:lstStyle/>
        <a:p>
          <a:endParaRPr lang="ru-RU"/>
        </a:p>
      </dgm:t>
    </dgm:pt>
    <dgm:pt modelId="{D494003D-4106-4A5F-A3D5-D20632EACF82}">
      <dgm:prSet phldrT="[Текст]" custT="1"/>
      <dgm:spPr/>
      <dgm:t>
        <a:bodyPr/>
        <a:lstStyle/>
        <a:p>
          <a:r>
            <a:rPr lang="ru-RU" sz="1600" b="1" u="sng" dirty="0" smtClean="0">
              <a:solidFill>
                <a:srgbClr val="FF0000"/>
              </a:solidFill>
              <a:latin typeface="Times New Roman" panose="02020603050405020304" pitchFamily="18" charset="0"/>
              <a:cs typeface="Times New Roman" panose="02020603050405020304" pitchFamily="18" charset="0"/>
            </a:rPr>
            <a:t>Система </a:t>
          </a:r>
          <a:r>
            <a:rPr lang="ru-RU" sz="1600" b="1" u="sng" dirty="0" err="1" smtClean="0">
              <a:solidFill>
                <a:srgbClr val="FF0000"/>
              </a:solidFill>
              <a:latin typeface="Times New Roman" panose="02020603050405020304" pitchFamily="18" charset="0"/>
              <a:cs typeface="Times New Roman" panose="02020603050405020304" pitchFamily="18" charset="0"/>
            </a:rPr>
            <a:t>психолого</a:t>
          </a:r>
          <a:r>
            <a:rPr lang="ru-RU" sz="1600" b="1" u="sng" dirty="0" smtClean="0">
              <a:solidFill>
                <a:srgbClr val="FF0000"/>
              </a:solidFill>
              <a:latin typeface="Times New Roman" panose="02020603050405020304" pitchFamily="18" charset="0"/>
              <a:cs typeface="Times New Roman" panose="02020603050405020304" pitchFamily="18" charset="0"/>
            </a:rPr>
            <a:t> – </a:t>
          </a:r>
          <a:r>
            <a:rPr lang="ru-RU" sz="1600" b="1" u="sng" dirty="0" err="1" smtClean="0">
              <a:solidFill>
                <a:srgbClr val="FF0000"/>
              </a:solidFill>
              <a:latin typeface="Times New Roman" panose="02020603050405020304" pitchFamily="18" charset="0"/>
              <a:cs typeface="Times New Roman" panose="02020603050405020304" pitchFamily="18" charset="0"/>
            </a:rPr>
            <a:t>медико</a:t>
          </a:r>
          <a:r>
            <a:rPr lang="ru-RU" sz="1600" b="1" u="sng" dirty="0" smtClean="0">
              <a:solidFill>
                <a:srgbClr val="FF0000"/>
              </a:solidFill>
              <a:latin typeface="Times New Roman" panose="02020603050405020304" pitchFamily="18" charset="0"/>
              <a:cs typeface="Times New Roman" panose="02020603050405020304" pitchFamily="18" charset="0"/>
            </a:rPr>
            <a:t> - педагогического сопровождения индивидуального развития </a:t>
          </a:r>
          <a:r>
            <a:rPr lang="ru-RU" sz="1600" b="1" u="sng" dirty="0" smtClean="0">
              <a:solidFill>
                <a:srgbClr val="FF0000"/>
              </a:solidFill>
            </a:rPr>
            <a:t>обучающихся с ТМНР</a:t>
          </a:r>
          <a:endParaRPr lang="ru-RU" sz="1600" b="1" u="sng" dirty="0">
            <a:solidFill>
              <a:srgbClr val="FF0000"/>
            </a:solidFill>
            <a:latin typeface="Times New Roman" panose="02020603050405020304" pitchFamily="18" charset="0"/>
            <a:cs typeface="Times New Roman" panose="02020603050405020304" pitchFamily="18" charset="0"/>
          </a:endParaRPr>
        </a:p>
      </dgm:t>
    </dgm:pt>
    <dgm:pt modelId="{0CA15172-8899-4255-BF4A-8AED7BBF789E}" type="parTrans" cxnId="{2A1F10EE-60BE-42DB-BF67-2D130385BD36}">
      <dgm:prSet/>
      <dgm:spPr/>
      <dgm:t>
        <a:bodyPr/>
        <a:lstStyle/>
        <a:p>
          <a:endParaRPr lang="ru-RU"/>
        </a:p>
      </dgm:t>
    </dgm:pt>
    <dgm:pt modelId="{EE1CF6E9-0E84-4611-8324-3CAEABD816F3}" type="sibTrans" cxnId="{2A1F10EE-60BE-42DB-BF67-2D130385BD36}">
      <dgm:prSet/>
      <dgm:spPr/>
      <dgm:t>
        <a:bodyPr/>
        <a:lstStyle/>
        <a:p>
          <a:endParaRPr lang="ru-RU"/>
        </a:p>
      </dgm:t>
    </dgm:pt>
    <dgm:pt modelId="{1F588F26-043A-4AFE-9D01-78118BB4AC86}">
      <dgm:prSet phldrT="[Текст]" custT="1"/>
      <dgm:spPr/>
      <dgm:t>
        <a:bodyPr/>
        <a:lstStyle/>
        <a:p>
          <a:r>
            <a:rPr lang="ru-RU" sz="1200">
              <a:latin typeface="Times New Roman" panose="02020603050405020304" pitchFamily="18" charset="0"/>
              <a:cs typeface="Times New Roman" panose="02020603050405020304" pitchFamily="18" charset="0"/>
            </a:rPr>
            <a:t>психолого-медико-педагогическое обследование детей</a:t>
          </a:r>
        </a:p>
      </dgm:t>
    </dgm:pt>
    <dgm:pt modelId="{E060982E-DCA0-4E09-AEEF-A6CBD7090408}" type="parTrans" cxnId="{302B9193-67AF-4FDA-BBA8-91703E49572B}">
      <dgm:prSet/>
      <dgm:spPr/>
      <dgm:t>
        <a:bodyPr/>
        <a:lstStyle/>
        <a:p>
          <a:endParaRPr lang="ru-RU"/>
        </a:p>
      </dgm:t>
    </dgm:pt>
    <dgm:pt modelId="{34D8E454-AA89-4FD4-9D54-BFFF2E8644FB}" type="sibTrans" cxnId="{302B9193-67AF-4FDA-BBA8-91703E49572B}">
      <dgm:prSet/>
      <dgm:spPr/>
      <dgm:t>
        <a:bodyPr/>
        <a:lstStyle/>
        <a:p>
          <a:endParaRPr lang="ru-RU"/>
        </a:p>
      </dgm:t>
    </dgm:pt>
    <dgm:pt modelId="{6E99C4BB-8067-4545-8DFB-56D6AD3FC5BD}">
      <dgm:prSet phldrT="[Текст]" custT="1"/>
      <dgm:spPr/>
      <dgm:t>
        <a:bodyPr/>
        <a:lstStyle/>
        <a:p>
          <a:r>
            <a:rPr lang="ru-RU" sz="1200">
              <a:latin typeface="Times New Roman" panose="02020603050405020304" pitchFamily="18" charset="0"/>
              <a:cs typeface="Times New Roman" panose="02020603050405020304" pitchFamily="18" charset="0"/>
            </a:rPr>
            <a:t>мониторинг динамики развития детей </a:t>
          </a:r>
        </a:p>
      </dgm:t>
    </dgm:pt>
    <dgm:pt modelId="{4608BF34-434B-4AF2-A94E-8BB5F2E06C0F}" type="parTrans" cxnId="{F0F4E1C1-5EFC-43DF-95C1-DBA77B255C5D}">
      <dgm:prSet/>
      <dgm:spPr/>
      <dgm:t>
        <a:bodyPr/>
        <a:lstStyle/>
        <a:p>
          <a:endParaRPr lang="ru-RU"/>
        </a:p>
      </dgm:t>
    </dgm:pt>
    <dgm:pt modelId="{8CC2039A-2750-4C6C-8C11-2CEDBA94AD70}" type="sibTrans" cxnId="{F0F4E1C1-5EFC-43DF-95C1-DBA77B255C5D}">
      <dgm:prSet/>
      <dgm:spPr/>
      <dgm:t>
        <a:bodyPr/>
        <a:lstStyle/>
        <a:p>
          <a:endParaRPr lang="ru-RU"/>
        </a:p>
      </dgm:t>
    </dgm:pt>
    <dgm:pt modelId="{34BA3ED3-18BC-4557-BE24-57F4F9FCBEB0}">
      <dgm:prSet phldrT="[Текст]" custT="1"/>
      <dgm:spPr/>
      <dgm:t>
        <a:bodyPr/>
        <a:lstStyle/>
        <a:p>
          <a:r>
            <a:rPr lang="ru-RU" sz="1200">
              <a:latin typeface="Times New Roman" panose="02020603050405020304" pitchFamily="18" charset="0"/>
              <a:cs typeface="Times New Roman" panose="02020603050405020304" pitchFamily="18" charset="0"/>
            </a:rPr>
            <a:t>планирование коррекционных мероприятий </a:t>
          </a:r>
        </a:p>
      </dgm:t>
    </dgm:pt>
    <dgm:pt modelId="{43E261C2-685E-4C63-A18C-983CC2CB48DF}" type="parTrans" cxnId="{6484449C-FE80-4216-9A5A-A10889EA7C55}">
      <dgm:prSet/>
      <dgm:spPr/>
      <dgm:t>
        <a:bodyPr/>
        <a:lstStyle/>
        <a:p>
          <a:endParaRPr lang="ru-RU"/>
        </a:p>
      </dgm:t>
    </dgm:pt>
    <dgm:pt modelId="{AA60A49A-F419-4C5A-B161-042FFFFBB886}" type="sibTrans" cxnId="{6484449C-FE80-4216-9A5A-A10889EA7C55}">
      <dgm:prSet/>
      <dgm:spPr/>
      <dgm:t>
        <a:bodyPr/>
        <a:lstStyle/>
        <a:p>
          <a:endParaRPr lang="ru-RU"/>
        </a:p>
      </dgm:t>
    </dgm:pt>
    <dgm:pt modelId="{A758E1C9-FEC5-464A-8C9C-2C5928788871}">
      <dgm:prSet phldrT="[Текст]" custT="1"/>
      <dgm:spPr/>
      <dgm:t>
        <a:bodyPr/>
        <a:lstStyle/>
        <a:p>
          <a:r>
            <a:rPr lang="ru-RU" sz="1200">
              <a:latin typeface="Times New Roman" panose="02020603050405020304" pitchFamily="18" charset="0"/>
              <a:cs typeface="Times New Roman" panose="02020603050405020304" pitchFamily="18" charset="0"/>
            </a:rPr>
            <a:t>проведение групповых и индивидуальных коррекционных занятий</a:t>
          </a:r>
        </a:p>
      </dgm:t>
    </dgm:pt>
    <dgm:pt modelId="{A976790F-617D-4395-A233-754125ED21BB}" type="parTrans" cxnId="{559E9CC2-8D11-4E52-8255-550C0D5FBF29}">
      <dgm:prSet/>
      <dgm:spPr/>
      <dgm:t>
        <a:bodyPr/>
        <a:lstStyle/>
        <a:p>
          <a:endParaRPr lang="ru-RU"/>
        </a:p>
      </dgm:t>
    </dgm:pt>
    <dgm:pt modelId="{C5F672CA-FDC8-4E18-B454-6F4C3F4E0BCA}" type="sibTrans" cxnId="{559E9CC2-8D11-4E52-8255-550C0D5FBF29}">
      <dgm:prSet/>
      <dgm:spPr/>
      <dgm:t>
        <a:bodyPr/>
        <a:lstStyle/>
        <a:p>
          <a:endParaRPr lang="ru-RU"/>
        </a:p>
      </dgm:t>
    </dgm:pt>
    <dgm:pt modelId="{460B93CA-A3EB-42AD-841B-E58009ADE76E}">
      <dgm:prSet phldrT="[Текст]" custT="1"/>
      <dgm:spPr/>
      <dgm:t>
        <a:bodyPr/>
        <a:lstStyle/>
        <a:p>
          <a:r>
            <a:rPr lang="ru-RU" sz="1200">
              <a:latin typeface="Times New Roman" panose="02020603050405020304" pitchFamily="18" charset="0"/>
              <a:cs typeface="Times New Roman" panose="02020603050405020304" pitchFamily="18" charset="0"/>
            </a:rPr>
            <a:t>взаимодействие в разработке и реализация коррекционных мероприятий воспитателей и специалистов ДОУ</a:t>
          </a:r>
        </a:p>
      </dgm:t>
    </dgm:pt>
    <dgm:pt modelId="{B7EA1D31-2EC2-47D9-934E-CB56CA961A90}" type="parTrans" cxnId="{D873092C-9870-4BA0-B418-8A259EA69B15}">
      <dgm:prSet/>
      <dgm:spPr/>
      <dgm:t>
        <a:bodyPr/>
        <a:lstStyle/>
        <a:p>
          <a:endParaRPr lang="ru-RU"/>
        </a:p>
      </dgm:t>
    </dgm:pt>
    <dgm:pt modelId="{F9586E9E-0F6D-4338-A5E4-9B87B743E02A}" type="sibTrans" cxnId="{D873092C-9870-4BA0-B418-8A259EA69B15}">
      <dgm:prSet/>
      <dgm:spPr/>
      <dgm:t>
        <a:bodyPr/>
        <a:lstStyle/>
        <a:p>
          <a:endParaRPr lang="ru-RU"/>
        </a:p>
      </dgm:t>
    </dgm:pt>
    <dgm:pt modelId="{21110E1A-D5D3-4C57-AAA7-364D4C4C202E}">
      <dgm:prSet custT="1"/>
      <dgm:spPr/>
      <dgm:t>
        <a:bodyPr/>
        <a:lstStyle/>
        <a:p>
          <a:r>
            <a:rPr lang="ru-RU" sz="1200">
              <a:latin typeface="Times New Roman" panose="02020603050405020304" pitchFamily="18" charset="0"/>
              <a:cs typeface="Times New Roman" panose="02020603050405020304" pitchFamily="18" charset="0"/>
            </a:rPr>
            <a:t>описание специальных условий </a:t>
          </a:r>
        </a:p>
        <a:p>
          <a:r>
            <a:rPr lang="ru-RU" sz="1200">
              <a:latin typeface="Times New Roman" panose="02020603050405020304" pitchFamily="18" charset="0"/>
              <a:cs typeface="Times New Roman" panose="02020603050405020304" pitchFamily="18" charset="0"/>
            </a:rPr>
            <a:t>обучения и воспитания детей с ОВЗ</a:t>
          </a:r>
        </a:p>
      </dgm:t>
    </dgm:pt>
    <dgm:pt modelId="{74192ACD-327C-4669-A606-4802463E61CA}" type="parTrans" cxnId="{C93151D2-D9AA-4362-ACC4-132270371B70}">
      <dgm:prSet/>
      <dgm:spPr/>
      <dgm:t>
        <a:bodyPr/>
        <a:lstStyle/>
        <a:p>
          <a:endParaRPr lang="ru-RU"/>
        </a:p>
      </dgm:t>
    </dgm:pt>
    <dgm:pt modelId="{560943AE-F18C-44B7-81A2-0E3D58EEE2A9}" type="sibTrans" cxnId="{C93151D2-D9AA-4362-ACC4-132270371B70}">
      <dgm:prSet/>
      <dgm:spPr/>
      <dgm:t>
        <a:bodyPr/>
        <a:lstStyle/>
        <a:p>
          <a:endParaRPr lang="ru-RU"/>
        </a:p>
      </dgm:t>
    </dgm:pt>
    <dgm:pt modelId="{4AF7AD92-4899-4F91-B8BF-BC4541A48570}">
      <dgm:prSet custT="1"/>
      <dgm:spPr/>
      <dgm:t>
        <a:bodyPr/>
        <a:lstStyle/>
        <a:p>
          <a:r>
            <a:rPr lang="ru-RU" sz="1200">
              <a:latin typeface="Times New Roman" panose="02020603050405020304" pitchFamily="18" charset="0"/>
              <a:cs typeface="Times New Roman" panose="02020603050405020304" pitchFamily="18" charset="0"/>
            </a:rPr>
            <a:t>использование специальных образовательных программ и методов обучения и воспитания, специальных дидактических пособий и материалов.</a:t>
          </a:r>
        </a:p>
        <a:p>
          <a:r>
            <a:rPr lang="ru-RU" sz="1200">
              <a:latin typeface="Times New Roman" panose="02020603050405020304" pitchFamily="18" charset="0"/>
              <a:cs typeface="Times New Roman" panose="02020603050405020304" pitchFamily="18" charset="0"/>
            </a:rPr>
            <a:t>ТСО</a:t>
          </a:r>
        </a:p>
      </dgm:t>
    </dgm:pt>
    <dgm:pt modelId="{F62FE462-6B5B-4F0C-B2B9-405FB28FDA2C}" type="parTrans" cxnId="{010CC78D-BCD2-484D-BC00-89A43FE5B2BE}">
      <dgm:prSet/>
      <dgm:spPr/>
      <dgm:t>
        <a:bodyPr/>
        <a:lstStyle/>
        <a:p>
          <a:endParaRPr lang="ru-RU"/>
        </a:p>
      </dgm:t>
    </dgm:pt>
    <dgm:pt modelId="{0A55ADD3-E273-4E07-BE86-529928A6A598}" type="sibTrans" cxnId="{010CC78D-BCD2-484D-BC00-89A43FE5B2BE}">
      <dgm:prSet/>
      <dgm:spPr/>
      <dgm:t>
        <a:bodyPr/>
        <a:lstStyle/>
        <a:p>
          <a:endParaRPr lang="ru-RU"/>
        </a:p>
      </dgm:t>
    </dgm:pt>
    <dgm:pt modelId="{FCFB6837-D172-44BB-A8B1-FA736F289F62}" type="pres">
      <dgm:prSet presAssocID="{BC688534-A6AE-4C81-A587-25178CFD9818}" presName="hierChild1" presStyleCnt="0">
        <dgm:presLayoutVars>
          <dgm:chPref val="1"/>
          <dgm:dir/>
          <dgm:animOne val="branch"/>
          <dgm:animLvl val="lvl"/>
          <dgm:resizeHandles/>
        </dgm:presLayoutVars>
      </dgm:prSet>
      <dgm:spPr/>
      <dgm:t>
        <a:bodyPr/>
        <a:lstStyle/>
        <a:p>
          <a:endParaRPr lang="ru-RU"/>
        </a:p>
      </dgm:t>
    </dgm:pt>
    <dgm:pt modelId="{4865C4FF-B167-4017-A99E-85972679A565}" type="pres">
      <dgm:prSet presAssocID="{D494003D-4106-4A5F-A3D5-D20632EACF82}" presName="hierRoot1" presStyleCnt="0"/>
      <dgm:spPr/>
      <dgm:t>
        <a:bodyPr/>
        <a:lstStyle/>
        <a:p>
          <a:endParaRPr lang="ru-RU"/>
        </a:p>
      </dgm:t>
    </dgm:pt>
    <dgm:pt modelId="{2ED39997-7C28-45F7-AF4A-8A419B20E796}" type="pres">
      <dgm:prSet presAssocID="{D494003D-4106-4A5F-A3D5-D20632EACF82}" presName="composite" presStyleCnt="0"/>
      <dgm:spPr/>
      <dgm:t>
        <a:bodyPr/>
        <a:lstStyle/>
        <a:p>
          <a:endParaRPr lang="ru-RU"/>
        </a:p>
      </dgm:t>
    </dgm:pt>
    <dgm:pt modelId="{8A80F996-E898-4817-9493-D7AC6F5AAB29}" type="pres">
      <dgm:prSet presAssocID="{D494003D-4106-4A5F-A3D5-D20632EACF82}" presName="background" presStyleLbl="node0" presStyleIdx="0" presStyleCnt="1"/>
      <dgm:spPr/>
      <dgm:t>
        <a:bodyPr/>
        <a:lstStyle/>
        <a:p>
          <a:endParaRPr lang="ru-RU"/>
        </a:p>
      </dgm:t>
    </dgm:pt>
    <dgm:pt modelId="{A3B61CE2-6B5F-4FB0-83BD-A4F98B5BD802}" type="pres">
      <dgm:prSet presAssocID="{D494003D-4106-4A5F-A3D5-D20632EACF82}" presName="text" presStyleLbl="fgAcc0" presStyleIdx="0" presStyleCnt="1" custScaleX="1076768" custScaleY="487575" custLinFactX="-100000" custLinFactY="-42728" custLinFactNeighborX="-138626" custLinFactNeighborY="-100000">
        <dgm:presLayoutVars>
          <dgm:chPref val="3"/>
        </dgm:presLayoutVars>
      </dgm:prSet>
      <dgm:spPr/>
      <dgm:t>
        <a:bodyPr/>
        <a:lstStyle/>
        <a:p>
          <a:endParaRPr lang="ru-RU"/>
        </a:p>
      </dgm:t>
    </dgm:pt>
    <dgm:pt modelId="{3A099E6A-EC36-4045-B13C-A56D2B3C0E1D}" type="pres">
      <dgm:prSet presAssocID="{D494003D-4106-4A5F-A3D5-D20632EACF82}" presName="hierChild2" presStyleCnt="0"/>
      <dgm:spPr/>
      <dgm:t>
        <a:bodyPr/>
        <a:lstStyle/>
        <a:p>
          <a:endParaRPr lang="ru-RU"/>
        </a:p>
      </dgm:t>
    </dgm:pt>
    <dgm:pt modelId="{F5958670-3AC6-4FF9-B0AD-F37307ADD60F}" type="pres">
      <dgm:prSet presAssocID="{E060982E-DCA0-4E09-AEEF-A6CBD7090408}" presName="Name10" presStyleLbl="parChTrans1D2" presStyleIdx="0" presStyleCnt="3"/>
      <dgm:spPr/>
      <dgm:t>
        <a:bodyPr/>
        <a:lstStyle/>
        <a:p>
          <a:endParaRPr lang="ru-RU"/>
        </a:p>
      </dgm:t>
    </dgm:pt>
    <dgm:pt modelId="{A38E0799-FFEC-424C-9911-7FEA24D718A7}" type="pres">
      <dgm:prSet presAssocID="{1F588F26-043A-4AFE-9D01-78118BB4AC86}" presName="hierRoot2" presStyleCnt="0"/>
      <dgm:spPr/>
      <dgm:t>
        <a:bodyPr/>
        <a:lstStyle/>
        <a:p>
          <a:endParaRPr lang="ru-RU"/>
        </a:p>
      </dgm:t>
    </dgm:pt>
    <dgm:pt modelId="{F0E9EE08-4A93-4530-9B8B-AEE0E504089C}" type="pres">
      <dgm:prSet presAssocID="{1F588F26-043A-4AFE-9D01-78118BB4AC86}" presName="composite2" presStyleCnt="0"/>
      <dgm:spPr/>
      <dgm:t>
        <a:bodyPr/>
        <a:lstStyle/>
        <a:p>
          <a:endParaRPr lang="ru-RU"/>
        </a:p>
      </dgm:t>
    </dgm:pt>
    <dgm:pt modelId="{0F639620-7EB2-4955-A5B1-BA4BFE5D2CCC}" type="pres">
      <dgm:prSet presAssocID="{1F588F26-043A-4AFE-9D01-78118BB4AC86}" presName="background2" presStyleLbl="node2" presStyleIdx="0" presStyleCnt="3"/>
      <dgm:spPr/>
      <dgm:t>
        <a:bodyPr/>
        <a:lstStyle/>
        <a:p>
          <a:endParaRPr lang="ru-RU"/>
        </a:p>
      </dgm:t>
    </dgm:pt>
    <dgm:pt modelId="{A5E1E260-319B-4188-93FE-7FDB9EC96470}" type="pres">
      <dgm:prSet presAssocID="{1F588F26-043A-4AFE-9D01-78118BB4AC86}" presName="text2" presStyleLbl="fgAcc2" presStyleIdx="0" presStyleCnt="3" custScaleX="363259" custScaleY="159117" custLinFactX="-95450" custLinFactNeighborX="-100000" custLinFactNeighborY="8268">
        <dgm:presLayoutVars>
          <dgm:chPref val="3"/>
        </dgm:presLayoutVars>
      </dgm:prSet>
      <dgm:spPr/>
      <dgm:t>
        <a:bodyPr/>
        <a:lstStyle/>
        <a:p>
          <a:endParaRPr lang="ru-RU"/>
        </a:p>
      </dgm:t>
    </dgm:pt>
    <dgm:pt modelId="{B5F8BF9E-4B5C-456D-B44E-B1E6E1C6917C}" type="pres">
      <dgm:prSet presAssocID="{1F588F26-043A-4AFE-9D01-78118BB4AC86}" presName="hierChild3" presStyleCnt="0"/>
      <dgm:spPr/>
      <dgm:t>
        <a:bodyPr/>
        <a:lstStyle/>
        <a:p>
          <a:endParaRPr lang="ru-RU"/>
        </a:p>
      </dgm:t>
    </dgm:pt>
    <dgm:pt modelId="{6CE4BB8E-1773-4A08-8105-CDAAB029D77D}" type="pres">
      <dgm:prSet presAssocID="{4608BF34-434B-4AF2-A94E-8BB5F2E06C0F}" presName="Name17" presStyleLbl="parChTrans1D3" presStyleIdx="0" presStyleCnt="4"/>
      <dgm:spPr/>
      <dgm:t>
        <a:bodyPr/>
        <a:lstStyle/>
        <a:p>
          <a:endParaRPr lang="ru-RU"/>
        </a:p>
      </dgm:t>
    </dgm:pt>
    <dgm:pt modelId="{B7D48B0A-82A4-4304-BA59-D057084AD7EE}" type="pres">
      <dgm:prSet presAssocID="{6E99C4BB-8067-4545-8DFB-56D6AD3FC5BD}" presName="hierRoot3" presStyleCnt="0"/>
      <dgm:spPr/>
      <dgm:t>
        <a:bodyPr/>
        <a:lstStyle/>
        <a:p>
          <a:endParaRPr lang="ru-RU"/>
        </a:p>
      </dgm:t>
    </dgm:pt>
    <dgm:pt modelId="{2F542D5E-E46F-4A41-9EAF-5FFFB871F9BA}" type="pres">
      <dgm:prSet presAssocID="{6E99C4BB-8067-4545-8DFB-56D6AD3FC5BD}" presName="composite3" presStyleCnt="0"/>
      <dgm:spPr/>
      <dgm:t>
        <a:bodyPr/>
        <a:lstStyle/>
        <a:p>
          <a:endParaRPr lang="ru-RU"/>
        </a:p>
      </dgm:t>
    </dgm:pt>
    <dgm:pt modelId="{DC6E923D-2783-499E-8E9F-B7B2BE3ED338}" type="pres">
      <dgm:prSet presAssocID="{6E99C4BB-8067-4545-8DFB-56D6AD3FC5BD}" presName="background3" presStyleLbl="node3" presStyleIdx="0" presStyleCnt="4"/>
      <dgm:spPr/>
      <dgm:t>
        <a:bodyPr/>
        <a:lstStyle/>
        <a:p>
          <a:endParaRPr lang="ru-RU"/>
        </a:p>
      </dgm:t>
    </dgm:pt>
    <dgm:pt modelId="{4889FF7A-DCC0-4DF1-9E24-FB55130356E9}" type="pres">
      <dgm:prSet presAssocID="{6E99C4BB-8067-4545-8DFB-56D6AD3FC5BD}" presName="text3" presStyleLbl="fgAcc3" presStyleIdx="0" presStyleCnt="4" custScaleX="305807" custScaleY="141623" custLinFactY="100000" custLinFactNeighborX="11605" custLinFactNeighborY="142280">
        <dgm:presLayoutVars>
          <dgm:chPref val="3"/>
        </dgm:presLayoutVars>
      </dgm:prSet>
      <dgm:spPr/>
      <dgm:t>
        <a:bodyPr/>
        <a:lstStyle/>
        <a:p>
          <a:endParaRPr lang="ru-RU"/>
        </a:p>
      </dgm:t>
    </dgm:pt>
    <dgm:pt modelId="{2EBF20B5-3C40-44A2-9F89-046B8E34B1EF}" type="pres">
      <dgm:prSet presAssocID="{6E99C4BB-8067-4545-8DFB-56D6AD3FC5BD}" presName="hierChild4" presStyleCnt="0"/>
      <dgm:spPr/>
      <dgm:t>
        <a:bodyPr/>
        <a:lstStyle/>
        <a:p>
          <a:endParaRPr lang="ru-RU"/>
        </a:p>
      </dgm:t>
    </dgm:pt>
    <dgm:pt modelId="{981FEB31-E7D4-4AA2-8B46-AB0ACEE03722}" type="pres">
      <dgm:prSet presAssocID="{43E261C2-685E-4C63-A18C-983CC2CB48DF}" presName="Name17" presStyleLbl="parChTrans1D3" presStyleIdx="1" presStyleCnt="4"/>
      <dgm:spPr/>
      <dgm:t>
        <a:bodyPr/>
        <a:lstStyle/>
        <a:p>
          <a:endParaRPr lang="ru-RU"/>
        </a:p>
      </dgm:t>
    </dgm:pt>
    <dgm:pt modelId="{C6766F2A-715B-4901-9F56-A81E00F9B70B}" type="pres">
      <dgm:prSet presAssocID="{34BA3ED3-18BC-4557-BE24-57F4F9FCBEB0}" presName="hierRoot3" presStyleCnt="0"/>
      <dgm:spPr/>
      <dgm:t>
        <a:bodyPr/>
        <a:lstStyle/>
        <a:p>
          <a:endParaRPr lang="ru-RU"/>
        </a:p>
      </dgm:t>
    </dgm:pt>
    <dgm:pt modelId="{9FF5BBC5-1DF7-4142-B382-FA679730E433}" type="pres">
      <dgm:prSet presAssocID="{34BA3ED3-18BC-4557-BE24-57F4F9FCBEB0}" presName="composite3" presStyleCnt="0"/>
      <dgm:spPr/>
      <dgm:t>
        <a:bodyPr/>
        <a:lstStyle/>
        <a:p>
          <a:endParaRPr lang="ru-RU"/>
        </a:p>
      </dgm:t>
    </dgm:pt>
    <dgm:pt modelId="{DEB7AC5C-DFD3-4C6B-96A0-BF150ED43256}" type="pres">
      <dgm:prSet presAssocID="{34BA3ED3-18BC-4557-BE24-57F4F9FCBEB0}" presName="background3" presStyleLbl="node3" presStyleIdx="1" presStyleCnt="4"/>
      <dgm:spPr/>
      <dgm:t>
        <a:bodyPr/>
        <a:lstStyle/>
        <a:p>
          <a:endParaRPr lang="ru-RU"/>
        </a:p>
      </dgm:t>
    </dgm:pt>
    <dgm:pt modelId="{3BC79879-B333-419D-942B-F1CCA43653CF}" type="pres">
      <dgm:prSet presAssocID="{34BA3ED3-18BC-4557-BE24-57F4F9FCBEB0}" presName="text3" presStyleLbl="fgAcc3" presStyleIdx="1" presStyleCnt="4" custScaleX="309898" custScaleY="147637" custLinFactY="28261" custLinFactNeighborX="9385" custLinFactNeighborY="100000">
        <dgm:presLayoutVars>
          <dgm:chPref val="3"/>
        </dgm:presLayoutVars>
      </dgm:prSet>
      <dgm:spPr/>
      <dgm:t>
        <a:bodyPr/>
        <a:lstStyle/>
        <a:p>
          <a:endParaRPr lang="ru-RU"/>
        </a:p>
      </dgm:t>
    </dgm:pt>
    <dgm:pt modelId="{9E94FDBD-FF47-430A-99C0-C03A96209DFE}" type="pres">
      <dgm:prSet presAssocID="{34BA3ED3-18BC-4557-BE24-57F4F9FCBEB0}" presName="hierChild4" presStyleCnt="0"/>
      <dgm:spPr/>
      <dgm:t>
        <a:bodyPr/>
        <a:lstStyle/>
        <a:p>
          <a:endParaRPr lang="ru-RU"/>
        </a:p>
      </dgm:t>
    </dgm:pt>
    <dgm:pt modelId="{6C6327D1-5CAA-47D1-81A3-728F46AD19FE}" type="pres">
      <dgm:prSet presAssocID="{F62FE462-6B5B-4F0C-B2B9-405FB28FDA2C}" presName="Name17" presStyleLbl="parChTrans1D3" presStyleIdx="2" presStyleCnt="4"/>
      <dgm:spPr/>
      <dgm:t>
        <a:bodyPr/>
        <a:lstStyle/>
        <a:p>
          <a:endParaRPr lang="ru-RU"/>
        </a:p>
      </dgm:t>
    </dgm:pt>
    <dgm:pt modelId="{ABCDABFF-9256-488F-B64D-1953E89EC850}" type="pres">
      <dgm:prSet presAssocID="{4AF7AD92-4899-4F91-B8BF-BC4541A48570}" presName="hierRoot3" presStyleCnt="0"/>
      <dgm:spPr/>
      <dgm:t>
        <a:bodyPr/>
        <a:lstStyle/>
        <a:p>
          <a:endParaRPr lang="ru-RU"/>
        </a:p>
      </dgm:t>
    </dgm:pt>
    <dgm:pt modelId="{E2021B65-4973-4AA1-BEC2-A6B73325251E}" type="pres">
      <dgm:prSet presAssocID="{4AF7AD92-4899-4F91-B8BF-BC4541A48570}" presName="composite3" presStyleCnt="0"/>
      <dgm:spPr/>
      <dgm:t>
        <a:bodyPr/>
        <a:lstStyle/>
        <a:p>
          <a:endParaRPr lang="ru-RU"/>
        </a:p>
      </dgm:t>
    </dgm:pt>
    <dgm:pt modelId="{344DC1E0-A702-4571-9033-F5E630D916CD}" type="pres">
      <dgm:prSet presAssocID="{4AF7AD92-4899-4F91-B8BF-BC4541A48570}" presName="background3" presStyleLbl="node3" presStyleIdx="2" presStyleCnt="4"/>
      <dgm:spPr/>
      <dgm:t>
        <a:bodyPr/>
        <a:lstStyle/>
        <a:p>
          <a:endParaRPr lang="ru-RU"/>
        </a:p>
      </dgm:t>
    </dgm:pt>
    <dgm:pt modelId="{5F6361A6-FFAC-45A0-9D72-41A6B15A4FF3}" type="pres">
      <dgm:prSet presAssocID="{4AF7AD92-4899-4F91-B8BF-BC4541A48570}" presName="text3" presStyleLbl="fgAcc3" presStyleIdx="2" presStyleCnt="4" custScaleX="282560" custScaleY="500220" custLinFactX="234022" custLinFactNeighborX="300000" custLinFactNeighborY="-23764">
        <dgm:presLayoutVars>
          <dgm:chPref val="3"/>
        </dgm:presLayoutVars>
      </dgm:prSet>
      <dgm:spPr/>
      <dgm:t>
        <a:bodyPr/>
        <a:lstStyle/>
        <a:p>
          <a:endParaRPr lang="ru-RU"/>
        </a:p>
      </dgm:t>
    </dgm:pt>
    <dgm:pt modelId="{158945E5-F397-43CA-BF27-793C1B31A611}" type="pres">
      <dgm:prSet presAssocID="{4AF7AD92-4899-4F91-B8BF-BC4541A48570}" presName="hierChild4" presStyleCnt="0"/>
      <dgm:spPr/>
      <dgm:t>
        <a:bodyPr/>
        <a:lstStyle/>
        <a:p>
          <a:endParaRPr lang="ru-RU"/>
        </a:p>
      </dgm:t>
    </dgm:pt>
    <dgm:pt modelId="{845DF312-8E74-4DF0-B78C-FF500867E488}" type="pres">
      <dgm:prSet presAssocID="{A976790F-617D-4395-A233-754125ED21BB}" presName="Name10" presStyleLbl="parChTrans1D2" presStyleIdx="1" presStyleCnt="3"/>
      <dgm:spPr/>
      <dgm:t>
        <a:bodyPr/>
        <a:lstStyle/>
        <a:p>
          <a:endParaRPr lang="ru-RU"/>
        </a:p>
      </dgm:t>
    </dgm:pt>
    <dgm:pt modelId="{E8C312A8-F519-4F2D-96D5-49A7A158E274}" type="pres">
      <dgm:prSet presAssocID="{A758E1C9-FEC5-464A-8C9C-2C5928788871}" presName="hierRoot2" presStyleCnt="0"/>
      <dgm:spPr/>
      <dgm:t>
        <a:bodyPr/>
        <a:lstStyle/>
        <a:p>
          <a:endParaRPr lang="ru-RU"/>
        </a:p>
      </dgm:t>
    </dgm:pt>
    <dgm:pt modelId="{E206C338-8279-46FA-BD59-1E149B975D75}" type="pres">
      <dgm:prSet presAssocID="{A758E1C9-FEC5-464A-8C9C-2C5928788871}" presName="composite2" presStyleCnt="0"/>
      <dgm:spPr/>
      <dgm:t>
        <a:bodyPr/>
        <a:lstStyle/>
        <a:p>
          <a:endParaRPr lang="ru-RU"/>
        </a:p>
      </dgm:t>
    </dgm:pt>
    <dgm:pt modelId="{CD78E205-8AC0-4B5D-B6F0-48A8FCBE0675}" type="pres">
      <dgm:prSet presAssocID="{A758E1C9-FEC5-464A-8C9C-2C5928788871}" presName="background2" presStyleLbl="node2" presStyleIdx="1" presStyleCnt="3"/>
      <dgm:spPr/>
      <dgm:t>
        <a:bodyPr/>
        <a:lstStyle/>
        <a:p>
          <a:endParaRPr lang="ru-RU"/>
        </a:p>
      </dgm:t>
    </dgm:pt>
    <dgm:pt modelId="{F0C2FCC7-8457-46AA-B3C8-A7B375D3CD22}" type="pres">
      <dgm:prSet presAssocID="{A758E1C9-FEC5-464A-8C9C-2C5928788871}" presName="text2" presStyleLbl="fgAcc2" presStyleIdx="1" presStyleCnt="3" custScaleX="353714" custScaleY="167048" custLinFactX="-139956" custLinFactNeighborX="-200000" custLinFactNeighborY="4681">
        <dgm:presLayoutVars>
          <dgm:chPref val="3"/>
        </dgm:presLayoutVars>
      </dgm:prSet>
      <dgm:spPr/>
      <dgm:t>
        <a:bodyPr/>
        <a:lstStyle/>
        <a:p>
          <a:endParaRPr lang="ru-RU"/>
        </a:p>
      </dgm:t>
    </dgm:pt>
    <dgm:pt modelId="{41D72CE2-9D9B-4B93-8150-28605973F81A}" type="pres">
      <dgm:prSet presAssocID="{A758E1C9-FEC5-464A-8C9C-2C5928788871}" presName="hierChild3" presStyleCnt="0"/>
      <dgm:spPr/>
      <dgm:t>
        <a:bodyPr/>
        <a:lstStyle/>
        <a:p>
          <a:endParaRPr lang="ru-RU"/>
        </a:p>
      </dgm:t>
    </dgm:pt>
    <dgm:pt modelId="{53923788-0921-45E2-A6F5-3D790623B8C9}" type="pres">
      <dgm:prSet presAssocID="{B7EA1D31-2EC2-47D9-934E-CB56CA961A90}" presName="Name17" presStyleLbl="parChTrans1D3" presStyleIdx="3" presStyleCnt="4"/>
      <dgm:spPr/>
      <dgm:t>
        <a:bodyPr/>
        <a:lstStyle/>
        <a:p>
          <a:endParaRPr lang="ru-RU"/>
        </a:p>
      </dgm:t>
    </dgm:pt>
    <dgm:pt modelId="{6F832CA3-4CCD-42CB-A359-2EB7D647EEA6}" type="pres">
      <dgm:prSet presAssocID="{460B93CA-A3EB-42AD-841B-E58009ADE76E}" presName="hierRoot3" presStyleCnt="0"/>
      <dgm:spPr/>
      <dgm:t>
        <a:bodyPr/>
        <a:lstStyle/>
        <a:p>
          <a:endParaRPr lang="ru-RU"/>
        </a:p>
      </dgm:t>
    </dgm:pt>
    <dgm:pt modelId="{33B662C9-EE17-4747-BCC5-077C3D7CC7A1}" type="pres">
      <dgm:prSet presAssocID="{460B93CA-A3EB-42AD-841B-E58009ADE76E}" presName="composite3" presStyleCnt="0"/>
      <dgm:spPr/>
      <dgm:t>
        <a:bodyPr/>
        <a:lstStyle/>
        <a:p>
          <a:endParaRPr lang="ru-RU"/>
        </a:p>
      </dgm:t>
    </dgm:pt>
    <dgm:pt modelId="{017CB642-643A-4A8B-9AD9-DAAD82558F4D}" type="pres">
      <dgm:prSet presAssocID="{460B93CA-A3EB-42AD-841B-E58009ADE76E}" presName="background3" presStyleLbl="node3" presStyleIdx="3" presStyleCnt="4"/>
      <dgm:spPr/>
      <dgm:t>
        <a:bodyPr/>
        <a:lstStyle/>
        <a:p>
          <a:endParaRPr lang="ru-RU"/>
        </a:p>
      </dgm:t>
    </dgm:pt>
    <dgm:pt modelId="{FF24EC12-0538-48AE-BDBE-1A77F567A125}" type="pres">
      <dgm:prSet presAssocID="{460B93CA-A3EB-42AD-841B-E58009ADE76E}" presName="text3" presStyleLbl="fgAcc3" presStyleIdx="3" presStyleCnt="4" custScaleX="229726" custScaleY="403293" custLinFactX="-100000" custLinFactNeighborX="-191413" custLinFactNeighborY="71190">
        <dgm:presLayoutVars>
          <dgm:chPref val="3"/>
        </dgm:presLayoutVars>
      </dgm:prSet>
      <dgm:spPr/>
      <dgm:t>
        <a:bodyPr/>
        <a:lstStyle/>
        <a:p>
          <a:endParaRPr lang="ru-RU"/>
        </a:p>
      </dgm:t>
    </dgm:pt>
    <dgm:pt modelId="{02EE4726-459A-40A5-9D8C-823242D0A759}" type="pres">
      <dgm:prSet presAssocID="{460B93CA-A3EB-42AD-841B-E58009ADE76E}" presName="hierChild4" presStyleCnt="0"/>
      <dgm:spPr/>
      <dgm:t>
        <a:bodyPr/>
        <a:lstStyle/>
        <a:p>
          <a:endParaRPr lang="ru-RU"/>
        </a:p>
      </dgm:t>
    </dgm:pt>
    <dgm:pt modelId="{3550DCFC-27B2-4C8F-8700-B0EA3A2DEB3E}" type="pres">
      <dgm:prSet presAssocID="{74192ACD-327C-4669-A606-4802463E61CA}" presName="Name10" presStyleLbl="parChTrans1D2" presStyleIdx="2" presStyleCnt="3"/>
      <dgm:spPr/>
      <dgm:t>
        <a:bodyPr/>
        <a:lstStyle/>
        <a:p>
          <a:endParaRPr lang="ru-RU"/>
        </a:p>
      </dgm:t>
    </dgm:pt>
    <dgm:pt modelId="{B8F60D47-81B1-4D98-9D89-E073DE939A4E}" type="pres">
      <dgm:prSet presAssocID="{21110E1A-D5D3-4C57-AAA7-364D4C4C202E}" presName="hierRoot2" presStyleCnt="0"/>
      <dgm:spPr/>
      <dgm:t>
        <a:bodyPr/>
        <a:lstStyle/>
        <a:p>
          <a:endParaRPr lang="ru-RU"/>
        </a:p>
      </dgm:t>
    </dgm:pt>
    <dgm:pt modelId="{AB6C7142-C84D-459D-ACC6-068A4CB180DF}" type="pres">
      <dgm:prSet presAssocID="{21110E1A-D5D3-4C57-AAA7-364D4C4C202E}" presName="composite2" presStyleCnt="0"/>
      <dgm:spPr/>
      <dgm:t>
        <a:bodyPr/>
        <a:lstStyle/>
        <a:p>
          <a:endParaRPr lang="ru-RU"/>
        </a:p>
      </dgm:t>
    </dgm:pt>
    <dgm:pt modelId="{507C4F1C-DEA9-44A1-A154-B49E70AB0539}" type="pres">
      <dgm:prSet presAssocID="{21110E1A-D5D3-4C57-AAA7-364D4C4C202E}" presName="background2" presStyleLbl="node2" presStyleIdx="2" presStyleCnt="3"/>
      <dgm:spPr/>
      <dgm:t>
        <a:bodyPr/>
        <a:lstStyle/>
        <a:p>
          <a:endParaRPr lang="ru-RU"/>
        </a:p>
      </dgm:t>
    </dgm:pt>
    <dgm:pt modelId="{6DE186F1-90F8-4918-A065-C3B9F7822749}" type="pres">
      <dgm:prSet presAssocID="{21110E1A-D5D3-4C57-AAA7-364D4C4C202E}" presName="text2" presStyleLbl="fgAcc2" presStyleIdx="2" presStyleCnt="3" custScaleX="214852" custScaleY="449220" custLinFactX="-150177" custLinFactY="62150" custLinFactNeighborX="-200000" custLinFactNeighborY="100000">
        <dgm:presLayoutVars>
          <dgm:chPref val="3"/>
        </dgm:presLayoutVars>
      </dgm:prSet>
      <dgm:spPr/>
      <dgm:t>
        <a:bodyPr/>
        <a:lstStyle/>
        <a:p>
          <a:endParaRPr lang="ru-RU"/>
        </a:p>
      </dgm:t>
    </dgm:pt>
    <dgm:pt modelId="{05919B0B-93A5-4BDF-AC5A-B25B547D2FDA}" type="pres">
      <dgm:prSet presAssocID="{21110E1A-D5D3-4C57-AAA7-364D4C4C202E}" presName="hierChild3" presStyleCnt="0"/>
      <dgm:spPr/>
      <dgm:t>
        <a:bodyPr/>
        <a:lstStyle/>
        <a:p>
          <a:endParaRPr lang="ru-RU"/>
        </a:p>
      </dgm:t>
    </dgm:pt>
  </dgm:ptLst>
  <dgm:cxnLst>
    <dgm:cxn modelId="{1B70935B-887C-4F84-8212-68D0F3F9F353}" type="presOf" srcId="{D494003D-4106-4A5F-A3D5-D20632EACF82}" destId="{A3B61CE2-6B5F-4FB0-83BD-A4F98B5BD802}" srcOrd="0" destOrd="0" presId="urn:microsoft.com/office/officeart/2005/8/layout/hierarchy1"/>
    <dgm:cxn modelId="{AAA533F3-1EB7-46F1-9CC6-AF624A298C37}" type="presOf" srcId="{A758E1C9-FEC5-464A-8C9C-2C5928788871}" destId="{F0C2FCC7-8457-46AA-B3C8-A7B375D3CD22}" srcOrd="0" destOrd="0" presId="urn:microsoft.com/office/officeart/2005/8/layout/hierarchy1"/>
    <dgm:cxn modelId="{C93151D2-D9AA-4362-ACC4-132270371B70}" srcId="{D494003D-4106-4A5F-A3D5-D20632EACF82}" destId="{21110E1A-D5D3-4C57-AAA7-364D4C4C202E}" srcOrd="2" destOrd="0" parTransId="{74192ACD-327C-4669-A606-4802463E61CA}" sibTransId="{560943AE-F18C-44B7-81A2-0E3D58EEE2A9}"/>
    <dgm:cxn modelId="{CD8BC220-A1E1-4AF2-B6A2-D0FBE2BFD302}" type="presOf" srcId="{E060982E-DCA0-4E09-AEEF-A6CBD7090408}" destId="{F5958670-3AC6-4FF9-B0AD-F37307ADD60F}" srcOrd="0" destOrd="0" presId="urn:microsoft.com/office/officeart/2005/8/layout/hierarchy1"/>
    <dgm:cxn modelId="{55A17700-8977-4446-BDFD-E474C12BE7CD}" type="presOf" srcId="{BC688534-A6AE-4C81-A587-25178CFD9818}" destId="{FCFB6837-D172-44BB-A8B1-FA736F289F62}" srcOrd="0" destOrd="0" presId="urn:microsoft.com/office/officeart/2005/8/layout/hierarchy1"/>
    <dgm:cxn modelId="{559E9CC2-8D11-4E52-8255-550C0D5FBF29}" srcId="{D494003D-4106-4A5F-A3D5-D20632EACF82}" destId="{A758E1C9-FEC5-464A-8C9C-2C5928788871}" srcOrd="1" destOrd="0" parTransId="{A976790F-617D-4395-A233-754125ED21BB}" sibTransId="{C5F672CA-FDC8-4E18-B454-6F4C3F4E0BCA}"/>
    <dgm:cxn modelId="{F0F4E1C1-5EFC-43DF-95C1-DBA77B255C5D}" srcId="{1F588F26-043A-4AFE-9D01-78118BB4AC86}" destId="{6E99C4BB-8067-4545-8DFB-56D6AD3FC5BD}" srcOrd="0" destOrd="0" parTransId="{4608BF34-434B-4AF2-A94E-8BB5F2E06C0F}" sibTransId="{8CC2039A-2750-4C6C-8C11-2CEDBA94AD70}"/>
    <dgm:cxn modelId="{D873092C-9870-4BA0-B418-8A259EA69B15}" srcId="{A758E1C9-FEC5-464A-8C9C-2C5928788871}" destId="{460B93CA-A3EB-42AD-841B-E58009ADE76E}" srcOrd="0" destOrd="0" parTransId="{B7EA1D31-2EC2-47D9-934E-CB56CA961A90}" sibTransId="{F9586E9E-0F6D-4338-A5E4-9B87B743E02A}"/>
    <dgm:cxn modelId="{6C08F521-7944-4495-B033-18BC0660A782}" type="presOf" srcId="{4608BF34-434B-4AF2-A94E-8BB5F2E06C0F}" destId="{6CE4BB8E-1773-4A08-8105-CDAAB029D77D}" srcOrd="0" destOrd="0" presId="urn:microsoft.com/office/officeart/2005/8/layout/hierarchy1"/>
    <dgm:cxn modelId="{04C844B8-8510-4537-9EF2-A0D935DDB82C}" type="presOf" srcId="{A976790F-617D-4395-A233-754125ED21BB}" destId="{845DF312-8E74-4DF0-B78C-FF500867E488}" srcOrd="0" destOrd="0" presId="urn:microsoft.com/office/officeart/2005/8/layout/hierarchy1"/>
    <dgm:cxn modelId="{6C771643-918E-4A5E-9647-603BC452DC2B}" type="presOf" srcId="{B7EA1D31-2EC2-47D9-934E-CB56CA961A90}" destId="{53923788-0921-45E2-A6F5-3D790623B8C9}" srcOrd="0" destOrd="0" presId="urn:microsoft.com/office/officeart/2005/8/layout/hierarchy1"/>
    <dgm:cxn modelId="{879B3CF1-F6DA-4432-A925-B20D070AA37A}" type="presOf" srcId="{74192ACD-327C-4669-A606-4802463E61CA}" destId="{3550DCFC-27B2-4C8F-8700-B0EA3A2DEB3E}" srcOrd="0" destOrd="0" presId="urn:microsoft.com/office/officeart/2005/8/layout/hierarchy1"/>
    <dgm:cxn modelId="{6484449C-FE80-4216-9A5A-A10889EA7C55}" srcId="{1F588F26-043A-4AFE-9D01-78118BB4AC86}" destId="{34BA3ED3-18BC-4557-BE24-57F4F9FCBEB0}" srcOrd="1" destOrd="0" parTransId="{43E261C2-685E-4C63-A18C-983CC2CB48DF}" sibTransId="{AA60A49A-F419-4C5A-B161-042FFFFBB886}"/>
    <dgm:cxn modelId="{4E67DBD1-71D0-4065-84ED-E00BC2A15D9E}" type="presOf" srcId="{34BA3ED3-18BC-4557-BE24-57F4F9FCBEB0}" destId="{3BC79879-B333-419D-942B-F1CCA43653CF}" srcOrd="0" destOrd="0" presId="urn:microsoft.com/office/officeart/2005/8/layout/hierarchy1"/>
    <dgm:cxn modelId="{09122EBE-730D-46C3-AD03-F4B5A3C56E2C}" type="presOf" srcId="{6E99C4BB-8067-4545-8DFB-56D6AD3FC5BD}" destId="{4889FF7A-DCC0-4DF1-9E24-FB55130356E9}" srcOrd="0" destOrd="0" presId="urn:microsoft.com/office/officeart/2005/8/layout/hierarchy1"/>
    <dgm:cxn modelId="{2A1F10EE-60BE-42DB-BF67-2D130385BD36}" srcId="{BC688534-A6AE-4C81-A587-25178CFD9818}" destId="{D494003D-4106-4A5F-A3D5-D20632EACF82}" srcOrd="0" destOrd="0" parTransId="{0CA15172-8899-4255-BF4A-8AED7BBF789E}" sibTransId="{EE1CF6E9-0E84-4611-8324-3CAEABD816F3}"/>
    <dgm:cxn modelId="{48867AEC-C489-4D79-AED3-B216DB3FB793}" type="presOf" srcId="{460B93CA-A3EB-42AD-841B-E58009ADE76E}" destId="{FF24EC12-0538-48AE-BDBE-1A77F567A125}" srcOrd="0" destOrd="0" presId="urn:microsoft.com/office/officeart/2005/8/layout/hierarchy1"/>
    <dgm:cxn modelId="{E872320C-FA9E-4594-9BC9-34D153647401}" type="presOf" srcId="{F62FE462-6B5B-4F0C-B2B9-405FB28FDA2C}" destId="{6C6327D1-5CAA-47D1-81A3-728F46AD19FE}" srcOrd="0" destOrd="0" presId="urn:microsoft.com/office/officeart/2005/8/layout/hierarchy1"/>
    <dgm:cxn modelId="{B9393DEC-4E9A-40C0-851B-873A3C08DC81}" type="presOf" srcId="{43E261C2-685E-4C63-A18C-983CC2CB48DF}" destId="{981FEB31-E7D4-4AA2-8B46-AB0ACEE03722}" srcOrd="0" destOrd="0" presId="urn:microsoft.com/office/officeart/2005/8/layout/hierarchy1"/>
    <dgm:cxn modelId="{9912FB03-FB6A-48E4-9139-7618A278BF46}" type="presOf" srcId="{21110E1A-D5D3-4C57-AAA7-364D4C4C202E}" destId="{6DE186F1-90F8-4918-A065-C3B9F7822749}" srcOrd="0" destOrd="0" presId="urn:microsoft.com/office/officeart/2005/8/layout/hierarchy1"/>
    <dgm:cxn modelId="{010CC78D-BCD2-484D-BC00-89A43FE5B2BE}" srcId="{1F588F26-043A-4AFE-9D01-78118BB4AC86}" destId="{4AF7AD92-4899-4F91-B8BF-BC4541A48570}" srcOrd="2" destOrd="0" parTransId="{F62FE462-6B5B-4F0C-B2B9-405FB28FDA2C}" sibTransId="{0A55ADD3-E273-4E07-BE86-529928A6A598}"/>
    <dgm:cxn modelId="{2B74CFF4-B536-48C1-99FA-06B96B9DABAB}" type="presOf" srcId="{4AF7AD92-4899-4F91-B8BF-BC4541A48570}" destId="{5F6361A6-FFAC-45A0-9D72-41A6B15A4FF3}" srcOrd="0" destOrd="0" presId="urn:microsoft.com/office/officeart/2005/8/layout/hierarchy1"/>
    <dgm:cxn modelId="{302B9193-67AF-4FDA-BBA8-91703E49572B}" srcId="{D494003D-4106-4A5F-A3D5-D20632EACF82}" destId="{1F588F26-043A-4AFE-9D01-78118BB4AC86}" srcOrd="0" destOrd="0" parTransId="{E060982E-DCA0-4E09-AEEF-A6CBD7090408}" sibTransId="{34D8E454-AA89-4FD4-9D54-BFFF2E8644FB}"/>
    <dgm:cxn modelId="{1EFCD3D4-391D-4329-91E2-C7D402BD79D5}" type="presOf" srcId="{1F588F26-043A-4AFE-9D01-78118BB4AC86}" destId="{A5E1E260-319B-4188-93FE-7FDB9EC96470}" srcOrd="0" destOrd="0" presId="urn:microsoft.com/office/officeart/2005/8/layout/hierarchy1"/>
    <dgm:cxn modelId="{8B86D131-1FE8-4A80-ABEC-3D41890570E3}" type="presParOf" srcId="{FCFB6837-D172-44BB-A8B1-FA736F289F62}" destId="{4865C4FF-B167-4017-A99E-85972679A565}" srcOrd="0" destOrd="0" presId="urn:microsoft.com/office/officeart/2005/8/layout/hierarchy1"/>
    <dgm:cxn modelId="{46C04588-9DB8-4386-9C81-D4714A46847D}" type="presParOf" srcId="{4865C4FF-B167-4017-A99E-85972679A565}" destId="{2ED39997-7C28-45F7-AF4A-8A419B20E796}" srcOrd="0" destOrd="0" presId="urn:microsoft.com/office/officeart/2005/8/layout/hierarchy1"/>
    <dgm:cxn modelId="{B674161B-8CF6-4E71-81FD-186067E6CA20}" type="presParOf" srcId="{2ED39997-7C28-45F7-AF4A-8A419B20E796}" destId="{8A80F996-E898-4817-9493-D7AC6F5AAB29}" srcOrd="0" destOrd="0" presId="urn:microsoft.com/office/officeart/2005/8/layout/hierarchy1"/>
    <dgm:cxn modelId="{5CE3CC49-7283-4037-BBBF-30B3226F1DE4}" type="presParOf" srcId="{2ED39997-7C28-45F7-AF4A-8A419B20E796}" destId="{A3B61CE2-6B5F-4FB0-83BD-A4F98B5BD802}" srcOrd="1" destOrd="0" presId="urn:microsoft.com/office/officeart/2005/8/layout/hierarchy1"/>
    <dgm:cxn modelId="{ED9B3515-C20F-4D94-A676-D905111B78E2}" type="presParOf" srcId="{4865C4FF-B167-4017-A99E-85972679A565}" destId="{3A099E6A-EC36-4045-B13C-A56D2B3C0E1D}" srcOrd="1" destOrd="0" presId="urn:microsoft.com/office/officeart/2005/8/layout/hierarchy1"/>
    <dgm:cxn modelId="{708028EA-FB33-4000-A3B6-8FE06261B3A8}" type="presParOf" srcId="{3A099E6A-EC36-4045-B13C-A56D2B3C0E1D}" destId="{F5958670-3AC6-4FF9-B0AD-F37307ADD60F}" srcOrd="0" destOrd="0" presId="urn:microsoft.com/office/officeart/2005/8/layout/hierarchy1"/>
    <dgm:cxn modelId="{8550CC73-B985-4700-BFA1-19640F0AEBC4}" type="presParOf" srcId="{3A099E6A-EC36-4045-B13C-A56D2B3C0E1D}" destId="{A38E0799-FFEC-424C-9911-7FEA24D718A7}" srcOrd="1" destOrd="0" presId="urn:microsoft.com/office/officeart/2005/8/layout/hierarchy1"/>
    <dgm:cxn modelId="{10479D77-E553-4345-B7A5-4AA6E4024C7F}" type="presParOf" srcId="{A38E0799-FFEC-424C-9911-7FEA24D718A7}" destId="{F0E9EE08-4A93-4530-9B8B-AEE0E504089C}" srcOrd="0" destOrd="0" presId="urn:microsoft.com/office/officeart/2005/8/layout/hierarchy1"/>
    <dgm:cxn modelId="{BD1BAFFD-9C67-449E-B43B-E6B715F9BE1D}" type="presParOf" srcId="{F0E9EE08-4A93-4530-9B8B-AEE0E504089C}" destId="{0F639620-7EB2-4955-A5B1-BA4BFE5D2CCC}" srcOrd="0" destOrd="0" presId="urn:microsoft.com/office/officeart/2005/8/layout/hierarchy1"/>
    <dgm:cxn modelId="{8D0A8328-D22B-4AF0-94A8-8C9DE12E6E33}" type="presParOf" srcId="{F0E9EE08-4A93-4530-9B8B-AEE0E504089C}" destId="{A5E1E260-319B-4188-93FE-7FDB9EC96470}" srcOrd="1" destOrd="0" presId="urn:microsoft.com/office/officeart/2005/8/layout/hierarchy1"/>
    <dgm:cxn modelId="{00011BFC-C02B-4053-9D6C-58E23E9DE9B5}" type="presParOf" srcId="{A38E0799-FFEC-424C-9911-7FEA24D718A7}" destId="{B5F8BF9E-4B5C-456D-B44E-B1E6E1C6917C}" srcOrd="1" destOrd="0" presId="urn:microsoft.com/office/officeart/2005/8/layout/hierarchy1"/>
    <dgm:cxn modelId="{0B15B2B0-29C4-4A10-98BD-0D0A0B394243}" type="presParOf" srcId="{B5F8BF9E-4B5C-456D-B44E-B1E6E1C6917C}" destId="{6CE4BB8E-1773-4A08-8105-CDAAB029D77D}" srcOrd="0" destOrd="0" presId="urn:microsoft.com/office/officeart/2005/8/layout/hierarchy1"/>
    <dgm:cxn modelId="{9F11D9FB-CA00-4ACA-AFD3-4D1F22B9B458}" type="presParOf" srcId="{B5F8BF9E-4B5C-456D-B44E-B1E6E1C6917C}" destId="{B7D48B0A-82A4-4304-BA59-D057084AD7EE}" srcOrd="1" destOrd="0" presId="urn:microsoft.com/office/officeart/2005/8/layout/hierarchy1"/>
    <dgm:cxn modelId="{A6DD21C9-9873-4469-9909-4B10BB3C5326}" type="presParOf" srcId="{B7D48B0A-82A4-4304-BA59-D057084AD7EE}" destId="{2F542D5E-E46F-4A41-9EAF-5FFFB871F9BA}" srcOrd="0" destOrd="0" presId="urn:microsoft.com/office/officeart/2005/8/layout/hierarchy1"/>
    <dgm:cxn modelId="{62898C00-3193-44C8-936B-489AF1674CBF}" type="presParOf" srcId="{2F542D5E-E46F-4A41-9EAF-5FFFB871F9BA}" destId="{DC6E923D-2783-499E-8E9F-B7B2BE3ED338}" srcOrd="0" destOrd="0" presId="urn:microsoft.com/office/officeart/2005/8/layout/hierarchy1"/>
    <dgm:cxn modelId="{811F2A53-9818-45B7-9CC7-A6AA6F219606}" type="presParOf" srcId="{2F542D5E-E46F-4A41-9EAF-5FFFB871F9BA}" destId="{4889FF7A-DCC0-4DF1-9E24-FB55130356E9}" srcOrd="1" destOrd="0" presId="urn:microsoft.com/office/officeart/2005/8/layout/hierarchy1"/>
    <dgm:cxn modelId="{D3979377-7F8C-469C-AF64-4148303A5247}" type="presParOf" srcId="{B7D48B0A-82A4-4304-BA59-D057084AD7EE}" destId="{2EBF20B5-3C40-44A2-9F89-046B8E34B1EF}" srcOrd="1" destOrd="0" presId="urn:microsoft.com/office/officeart/2005/8/layout/hierarchy1"/>
    <dgm:cxn modelId="{A0D50BC1-9F2B-44BE-BF9A-BFA836944EDE}" type="presParOf" srcId="{B5F8BF9E-4B5C-456D-B44E-B1E6E1C6917C}" destId="{981FEB31-E7D4-4AA2-8B46-AB0ACEE03722}" srcOrd="2" destOrd="0" presId="urn:microsoft.com/office/officeart/2005/8/layout/hierarchy1"/>
    <dgm:cxn modelId="{D78E807A-8906-4155-BF2D-F1AA679035A5}" type="presParOf" srcId="{B5F8BF9E-4B5C-456D-B44E-B1E6E1C6917C}" destId="{C6766F2A-715B-4901-9F56-A81E00F9B70B}" srcOrd="3" destOrd="0" presId="urn:microsoft.com/office/officeart/2005/8/layout/hierarchy1"/>
    <dgm:cxn modelId="{79546BA7-7C7D-47A7-80F2-EC22EAA2468B}" type="presParOf" srcId="{C6766F2A-715B-4901-9F56-A81E00F9B70B}" destId="{9FF5BBC5-1DF7-4142-B382-FA679730E433}" srcOrd="0" destOrd="0" presId="urn:microsoft.com/office/officeart/2005/8/layout/hierarchy1"/>
    <dgm:cxn modelId="{30936B0C-127E-4D71-A732-C2B35807057B}" type="presParOf" srcId="{9FF5BBC5-1DF7-4142-B382-FA679730E433}" destId="{DEB7AC5C-DFD3-4C6B-96A0-BF150ED43256}" srcOrd="0" destOrd="0" presId="urn:microsoft.com/office/officeart/2005/8/layout/hierarchy1"/>
    <dgm:cxn modelId="{B82AE2F0-D2A5-4D70-BEAA-06F8090797FB}" type="presParOf" srcId="{9FF5BBC5-1DF7-4142-B382-FA679730E433}" destId="{3BC79879-B333-419D-942B-F1CCA43653CF}" srcOrd="1" destOrd="0" presId="urn:microsoft.com/office/officeart/2005/8/layout/hierarchy1"/>
    <dgm:cxn modelId="{677FAEF0-67AF-409D-89F5-36936389B867}" type="presParOf" srcId="{C6766F2A-715B-4901-9F56-A81E00F9B70B}" destId="{9E94FDBD-FF47-430A-99C0-C03A96209DFE}" srcOrd="1" destOrd="0" presId="urn:microsoft.com/office/officeart/2005/8/layout/hierarchy1"/>
    <dgm:cxn modelId="{C2C9944B-C259-453E-80A8-42B4EADB23BC}" type="presParOf" srcId="{B5F8BF9E-4B5C-456D-B44E-B1E6E1C6917C}" destId="{6C6327D1-5CAA-47D1-81A3-728F46AD19FE}" srcOrd="4" destOrd="0" presId="urn:microsoft.com/office/officeart/2005/8/layout/hierarchy1"/>
    <dgm:cxn modelId="{1C38E59D-E0AA-413D-8DA4-50C696C57F7B}" type="presParOf" srcId="{B5F8BF9E-4B5C-456D-B44E-B1E6E1C6917C}" destId="{ABCDABFF-9256-488F-B64D-1953E89EC850}" srcOrd="5" destOrd="0" presId="urn:microsoft.com/office/officeart/2005/8/layout/hierarchy1"/>
    <dgm:cxn modelId="{89A87501-5FF7-45D4-8678-19CBA28C5EC4}" type="presParOf" srcId="{ABCDABFF-9256-488F-B64D-1953E89EC850}" destId="{E2021B65-4973-4AA1-BEC2-A6B73325251E}" srcOrd="0" destOrd="0" presId="urn:microsoft.com/office/officeart/2005/8/layout/hierarchy1"/>
    <dgm:cxn modelId="{560AB7EE-ABFC-4E74-8212-21DC09D94B98}" type="presParOf" srcId="{E2021B65-4973-4AA1-BEC2-A6B73325251E}" destId="{344DC1E0-A702-4571-9033-F5E630D916CD}" srcOrd="0" destOrd="0" presId="urn:microsoft.com/office/officeart/2005/8/layout/hierarchy1"/>
    <dgm:cxn modelId="{D3EA9A83-0A1E-4CE4-A306-D11A2B5198A7}" type="presParOf" srcId="{E2021B65-4973-4AA1-BEC2-A6B73325251E}" destId="{5F6361A6-FFAC-45A0-9D72-41A6B15A4FF3}" srcOrd="1" destOrd="0" presId="urn:microsoft.com/office/officeart/2005/8/layout/hierarchy1"/>
    <dgm:cxn modelId="{0618DCAF-8C97-4DC4-A941-53AF14CEE20E}" type="presParOf" srcId="{ABCDABFF-9256-488F-B64D-1953E89EC850}" destId="{158945E5-F397-43CA-BF27-793C1B31A611}" srcOrd="1" destOrd="0" presId="urn:microsoft.com/office/officeart/2005/8/layout/hierarchy1"/>
    <dgm:cxn modelId="{0AE1ACE3-08E6-469C-B6AD-4C4D0DE68757}" type="presParOf" srcId="{3A099E6A-EC36-4045-B13C-A56D2B3C0E1D}" destId="{845DF312-8E74-4DF0-B78C-FF500867E488}" srcOrd="2" destOrd="0" presId="urn:microsoft.com/office/officeart/2005/8/layout/hierarchy1"/>
    <dgm:cxn modelId="{604EA02C-1F29-4FB4-823A-6A852F1322BC}" type="presParOf" srcId="{3A099E6A-EC36-4045-B13C-A56D2B3C0E1D}" destId="{E8C312A8-F519-4F2D-96D5-49A7A158E274}" srcOrd="3" destOrd="0" presId="urn:microsoft.com/office/officeart/2005/8/layout/hierarchy1"/>
    <dgm:cxn modelId="{0038CB69-4A32-459B-89CB-3059F5826537}" type="presParOf" srcId="{E8C312A8-F519-4F2D-96D5-49A7A158E274}" destId="{E206C338-8279-46FA-BD59-1E149B975D75}" srcOrd="0" destOrd="0" presId="urn:microsoft.com/office/officeart/2005/8/layout/hierarchy1"/>
    <dgm:cxn modelId="{3C100EF8-88B0-4BE3-AFEB-7813CDB43AFC}" type="presParOf" srcId="{E206C338-8279-46FA-BD59-1E149B975D75}" destId="{CD78E205-8AC0-4B5D-B6F0-48A8FCBE0675}" srcOrd="0" destOrd="0" presId="urn:microsoft.com/office/officeart/2005/8/layout/hierarchy1"/>
    <dgm:cxn modelId="{AD7D48F2-A937-4D58-A19A-AACD1722F0A4}" type="presParOf" srcId="{E206C338-8279-46FA-BD59-1E149B975D75}" destId="{F0C2FCC7-8457-46AA-B3C8-A7B375D3CD22}" srcOrd="1" destOrd="0" presId="urn:microsoft.com/office/officeart/2005/8/layout/hierarchy1"/>
    <dgm:cxn modelId="{B1EF2C2D-185E-4DD5-ACFB-6CE2D6B48624}" type="presParOf" srcId="{E8C312A8-F519-4F2D-96D5-49A7A158E274}" destId="{41D72CE2-9D9B-4B93-8150-28605973F81A}" srcOrd="1" destOrd="0" presId="urn:microsoft.com/office/officeart/2005/8/layout/hierarchy1"/>
    <dgm:cxn modelId="{D17574BD-D49B-40D5-A0CA-D43E7B76B964}" type="presParOf" srcId="{41D72CE2-9D9B-4B93-8150-28605973F81A}" destId="{53923788-0921-45E2-A6F5-3D790623B8C9}" srcOrd="0" destOrd="0" presId="urn:microsoft.com/office/officeart/2005/8/layout/hierarchy1"/>
    <dgm:cxn modelId="{5A6266E5-99B3-4ADA-A5E0-B82A6BAFF2DC}" type="presParOf" srcId="{41D72CE2-9D9B-4B93-8150-28605973F81A}" destId="{6F832CA3-4CCD-42CB-A359-2EB7D647EEA6}" srcOrd="1" destOrd="0" presId="urn:microsoft.com/office/officeart/2005/8/layout/hierarchy1"/>
    <dgm:cxn modelId="{6629BDC2-F86A-4AE2-B8DE-C13B36F361B0}" type="presParOf" srcId="{6F832CA3-4CCD-42CB-A359-2EB7D647EEA6}" destId="{33B662C9-EE17-4747-BCC5-077C3D7CC7A1}" srcOrd="0" destOrd="0" presId="urn:microsoft.com/office/officeart/2005/8/layout/hierarchy1"/>
    <dgm:cxn modelId="{59D6CCCF-3119-47BC-B2E4-9B8D56C4EE23}" type="presParOf" srcId="{33B662C9-EE17-4747-BCC5-077C3D7CC7A1}" destId="{017CB642-643A-4A8B-9AD9-DAAD82558F4D}" srcOrd="0" destOrd="0" presId="urn:microsoft.com/office/officeart/2005/8/layout/hierarchy1"/>
    <dgm:cxn modelId="{8A916922-2791-4BE2-854C-D0B7AA131973}" type="presParOf" srcId="{33B662C9-EE17-4747-BCC5-077C3D7CC7A1}" destId="{FF24EC12-0538-48AE-BDBE-1A77F567A125}" srcOrd="1" destOrd="0" presId="urn:microsoft.com/office/officeart/2005/8/layout/hierarchy1"/>
    <dgm:cxn modelId="{B81F250B-511F-4535-AAA0-660F7137EEEC}" type="presParOf" srcId="{6F832CA3-4CCD-42CB-A359-2EB7D647EEA6}" destId="{02EE4726-459A-40A5-9D8C-823242D0A759}" srcOrd="1" destOrd="0" presId="urn:microsoft.com/office/officeart/2005/8/layout/hierarchy1"/>
    <dgm:cxn modelId="{37EA7028-4D19-417F-95D4-51418727A42A}" type="presParOf" srcId="{3A099E6A-EC36-4045-B13C-A56D2B3C0E1D}" destId="{3550DCFC-27B2-4C8F-8700-B0EA3A2DEB3E}" srcOrd="4" destOrd="0" presId="urn:microsoft.com/office/officeart/2005/8/layout/hierarchy1"/>
    <dgm:cxn modelId="{62996C73-D089-4468-B747-E529BD039DB2}" type="presParOf" srcId="{3A099E6A-EC36-4045-B13C-A56D2B3C0E1D}" destId="{B8F60D47-81B1-4D98-9D89-E073DE939A4E}" srcOrd="5" destOrd="0" presId="urn:microsoft.com/office/officeart/2005/8/layout/hierarchy1"/>
    <dgm:cxn modelId="{9B9B7FC4-5A0D-46C7-BD87-3F1D49CA03D9}" type="presParOf" srcId="{B8F60D47-81B1-4D98-9D89-E073DE939A4E}" destId="{AB6C7142-C84D-459D-ACC6-068A4CB180DF}" srcOrd="0" destOrd="0" presId="urn:microsoft.com/office/officeart/2005/8/layout/hierarchy1"/>
    <dgm:cxn modelId="{121161C5-DA31-47B1-8A8B-CEBB4F457C72}" type="presParOf" srcId="{AB6C7142-C84D-459D-ACC6-068A4CB180DF}" destId="{507C4F1C-DEA9-44A1-A154-B49E70AB0539}" srcOrd="0" destOrd="0" presId="urn:microsoft.com/office/officeart/2005/8/layout/hierarchy1"/>
    <dgm:cxn modelId="{00F5D945-25FC-4BD6-B42D-8365CE8A05AE}" type="presParOf" srcId="{AB6C7142-C84D-459D-ACC6-068A4CB180DF}" destId="{6DE186F1-90F8-4918-A065-C3B9F7822749}" srcOrd="1" destOrd="0" presId="urn:microsoft.com/office/officeart/2005/8/layout/hierarchy1"/>
    <dgm:cxn modelId="{996673A9-418B-4B41-8A87-8887ACE229BA}" type="presParOf" srcId="{B8F60D47-81B1-4D98-9D89-E073DE939A4E}" destId="{05919B0B-93A5-4BDF-AC5A-B25B547D2F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0DCFC-27B2-4C8F-8700-B0EA3A2DEB3E}">
      <dsp:nvSpPr>
        <dsp:cNvPr id="0" name=""/>
        <dsp:cNvSpPr/>
      </dsp:nvSpPr>
      <dsp:spPr>
        <a:xfrm>
          <a:off x="4026320" y="1528348"/>
          <a:ext cx="1957478" cy="729311"/>
        </a:xfrm>
        <a:custGeom>
          <a:avLst/>
          <a:gdLst/>
          <a:ahLst/>
          <a:cxnLst/>
          <a:rect l="0" t="0" r="0" b="0"/>
          <a:pathLst>
            <a:path>
              <a:moveTo>
                <a:pt x="0" y="0"/>
              </a:moveTo>
              <a:lnTo>
                <a:pt x="0" y="681967"/>
              </a:lnTo>
              <a:lnTo>
                <a:pt x="1957478" y="681967"/>
              </a:lnTo>
              <a:lnTo>
                <a:pt x="1957478" y="729311"/>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923788-0921-45E2-A6F5-3D790623B8C9}">
      <dsp:nvSpPr>
        <dsp:cNvPr id="0" name=""/>
        <dsp:cNvSpPr/>
      </dsp:nvSpPr>
      <dsp:spPr>
        <a:xfrm>
          <a:off x="4469609" y="2288745"/>
          <a:ext cx="248083" cy="364470"/>
        </a:xfrm>
        <a:custGeom>
          <a:avLst/>
          <a:gdLst/>
          <a:ahLst/>
          <a:cxnLst/>
          <a:rect l="0" t="0" r="0" b="0"/>
          <a:pathLst>
            <a:path>
              <a:moveTo>
                <a:pt x="0" y="0"/>
              </a:moveTo>
              <a:lnTo>
                <a:pt x="0" y="317126"/>
              </a:lnTo>
              <a:lnTo>
                <a:pt x="248083" y="317126"/>
              </a:lnTo>
              <a:lnTo>
                <a:pt x="248083" y="364470"/>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5DF312-8E74-4DF0-B78C-FF500867E488}">
      <dsp:nvSpPr>
        <dsp:cNvPr id="0" name=""/>
        <dsp:cNvSpPr/>
      </dsp:nvSpPr>
      <dsp:spPr>
        <a:xfrm>
          <a:off x="4026320" y="1528348"/>
          <a:ext cx="443288" cy="218288"/>
        </a:xfrm>
        <a:custGeom>
          <a:avLst/>
          <a:gdLst/>
          <a:ahLst/>
          <a:cxnLst/>
          <a:rect l="0" t="0" r="0" b="0"/>
          <a:pathLst>
            <a:path>
              <a:moveTo>
                <a:pt x="0" y="0"/>
              </a:moveTo>
              <a:lnTo>
                <a:pt x="0" y="170944"/>
              </a:lnTo>
              <a:lnTo>
                <a:pt x="443288" y="170944"/>
              </a:lnTo>
              <a:lnTo>
                <a:pt x="443288" y="218288"/>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6327D1-5CAA-47D1-81A3-728F46AD19FE}">
      <dsp:nvSpPr>
        <dsp:cNvPr id="0" name=""/>
        <dsp:cNvSpPr/>
      </dsp:nvSpPr>
      <dsp:spPr>
        <a:xfrm>
          <a:off x="2098628" y="2228928"/>
          <a:ext cx="5414919" cy="91440"/>
        </a:xfrm>
        <a:custGeom>
          <a:avLst/>
          <a:gdLst/>
          <a:ahLst/>
          <a:cxnLst/>
          <a:rect l="0" t="0" r="0" b="0"/>
          <a:pathLst>
            <a:path>
              <a:moveTo>
                <a:pt x="0" y="45720"/>
              </a:moveTo>
              <a:lnTo>
                <a:pt x="5414919" y="45720"/>
              </a:lnTo>
              <a:lnTo>
                <a:pt x="5414919" y="90402"/>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1FEB31-E7D4-4AA2-8B46-AB0ACEE03722}">
      <dsp:nvSpPr>
        <dsp:cNvPr id="0" name=""/>
        <dsp:cNvSpPr/>
      </dsp:nvSpPr>
      <dsp:spPr>
        <a:xfrm>
          <a:off x="2098628" y="2274648"/>
          <a:ext cx="1106232" cy="538038"/>
        </a:xfrm>
        <a:custGeom>
          <a:avLst/>
          <a:gdLst/>
          <a:ahLst/>
          <a:cxnLst/>
          <a:rect l="0" t="0" r="0" b="0"/>
          <a:pathLst>
            <a:path>
              <a:moveTo>
                <a:pt x="0" y="0"/>
              </a:moveTo>
              <a:lnTo>
                <a:pt x="0" y="490694"/>
              </a:lnTo>
              <a:lnTo>
                <a:pt x="1106232" y="490694"/>
              </a:lnTo>
              <a:lnTo>
                <a:pt x="1106232" y="538038"/>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CE4BB8E-1773-4A08-8105-CDAAB029D77D}">
      <dsp:nvSpPr>
        <dsp:cNvPr id="0" name=""/>
        <dsp:cNvSpPr/>
      </dsp:nvSpPr>
      <dsp:spPr>
        <a:xfrm>
          <a:off x="1529327" y="2274648"/>
          <a:ext cx="569301" cy="908056"/>
        </a:xfrm>
        <a:custGeom>
          <a:avLst/>
          <a:gdLst/>
          <a:ahLst/>
          <a:cxnLst/>
          <a:rect l="0" t="0" r="0" b="0"/>
          <a:pathLst>
            <a:path>
              <a:moveTo>
                <a:pt x="569301" y="0"/>
              </a:moveTo>
              <a:lnTo>
                <a:pt x="569301" y="860712"/>
              </a:lnTo>
              <a:lnTo>
                <a:pt x="0" y="860712"/>
              </a:lnTo>
              <a:lnTo>
                <a:pt x="0" y="908056"/>
              </a:lnTo>
            </a:path>
          </a:pathLst>
        </a:custGeom>
        <a:noFill/>
        <a:ln w="25400" cap="flat" cmpd="sng" algn="ctr">
          <a:solidFill>
            <a:schemeClr val="accent6">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958670-3AC6-4FF9-B0AD-F37307ADD60F}">
      <dsp:nvSpPr>
        <dsp:cNvPr id="0" name=""/>
        <dsp:cNvSpPr/>
      </dsp:nvSpPr>
      <dsp:spPr>
        <a:xfrm>
          <a:off x="2098628" y="1528348"/>
          <a:ext cx="1927691" cy="229929"/>
        </a:xfrm>
        <a:custGeom>
          <a:avLst/>
          <a:gdLst/>
          <a:ahLst/>
          <a:cxnLst/>
          <a:rect l="0" t="0" r="0" b="0"/>
          <a:pathLst>
            <a:path>
              <a:moveTo>
                <a:pt x="1927691" y="0"/>
              </a:moveTo>
              <a:lnTo>
                <a:pt x="1927691" y="182585"/>
              </a:lnTo>
              <a:lnTo>
                <a:pt x="0" y="182585"/>
              </a:lnTo>
              <a:lnTo>
                <a:pt x="0" y="229929"/>
              </a:lnTo>
            </a:path>
          </a:pathLst>
        </a:cu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80F996-E898-4817-9493-D7AC6F5AAB29}">
      <dsp:nvSpPr>
        <dsp:cNvPr id="0" name=""/>
        <dsp:cNvSpPr/>
      </dsp:nvSpPr>
      <dsp:spPr>
        <a:xfrm>
          <a:off x="1274855" y="-53945"/>
          <a:ext cx="5502930" cy="1582293"/>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B61CE2-6B5F-4FB0-83BD-A4F98B5BD802}">
      <dsp:nvSpPr>
        <dsp:cNvPr id="0" name=""/>
        <dsp:cNvSpPr/>
      </dsp:nvSpPr>
      <dsp:spPr>
        <a:xfrm>
          <a:off x="1331639" y="0"/>
          <a:ext cx="5502930" cy="1582293"/>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sng" kern="1200" dirty="0" smtClean="0">
              <a:solidFill>
                <a:srgbClr val="FF0000"/>
              </a:solidFill>
              <a:latin typeface="Times New Roman" panose="02020603050405020304" pitchFamily="18" charset="0"/>
              <a:cs typeface="Times New Roman" panose="02020603050405020304" pitchFamily="18" charset="0"/>
            </a:rPr>
            <a:t>Система </a:t>
          </a:r>
          <a:r>
            <a:rPr lang="ru-RU" sz="1600" b="1" u="sng" kern="1200" dirty="0" err="1" smtClean="0">
              <a:solidFill>
                <a:srgbClr val="FF0000"/>
              </a:solidFill>
              <a:latin typeface="Times New Roman" panose="02020603050405020304" pitchFamily="18" charset="0"/>
              <a:cs typeface="Times New Roman" panose="02020603050405020304" pitchFamily="18" charset="0"/>
            </a:rPr>
            <a:t>психолого</a:t>
          </a:r>
          <a:r>
            <a:rPr lang="ru-RU" sz="1600" b="1" u="sng" kern="1200" dirty="0" smtClean="0">
              <a:solidFill>
                <a:srgbClr val="FF0000"/>
              </a:solidFill>
              <a:latin typeface="Times New Roman" panose="02020603050405020304" pitchFamily="18" charset="0"/>
              <a:cs typeface="Times New Roman" panose="02020603050405020304" pitchFamily="18" charset="0"/>
            </a:rPr>
            <a:t> – </a:t>
          </a:r>
          <a:r>
            <a:rPr lang="ru-RU" sz="1600" b="1" u="sng" kern="1200" dirty="0" err="1" smtClean="0">
              <a:solidFill>
                <a:srgbClr val="FF0000"/>
              </a:solidFill>
              <a:latin typeface="Times New Roman" panose="02020603050405020304" pitchFamily="18" charset="0"/>
              <a:cs typeface="Times New Roman" panose="02020603050405020304" pitchFamily="18" charset="0"/>
            </a:rPr>
            <a:t>медико</a:t>
          </a:r>
          <a:r>
            <a:rPr lang="ru-RU" sz="1600" b="1" u="sng" kern="1200" dirty="0" smtClean="0">
              <a:solidFill>
                <a:srgbClr val="FF0000"/>
              </a:solidFill>
              <a:latin typeface="Times New Roman" panose="02020603050405020304" pitchFamily="18" charset="0"/>
              <a:cs typeface="Times New Roman" panose="02020603050405020304" pitchFamily="18" charset="0"/>
            </a:rPr>
            <a:t> - педагогического сопровождения индивидуального развития </a:t>
          </a:r>
          <a:r>
            <a:rPr lang="ru-RU" sz="1600" b="1" u="sng" kern="1200" dirty="0" smtClean="0">
              <a:solidFill>
                <a:srgbClr val="FF0000"/>
              </a:solidFill>
            </a:rPr>
            <a:t>обучающихся с ТМНР</a:t>
          </a:r>
          <a:endParaRPr lang="ru-RU" sz="1600" b="1" u="sng" kern="1200" dirty="0">
            <a:solidFill>
              <a:srgbClr val="FF0000"/>
            </a:solidFill>
            <a:latin typeface="Times New Roman" panose="02020603050405020304" pitchFamily="18" charset="0"/>
            <a:cs typeface="Times New Roman" panose="02020603050405020304" pitchFamily="18" charset="0"/>
          </a:endParaRPr>
        </a:p>
      </dsp:txBody>
      <dsp:txXfrm>
        <a:off x="1377983" y="46344"/>
        <a:ext cx="5410242" cy="1489605"/>
      </dsp:txXfrm>
    </dsp:sp>
    <dsp:sp modelId="{0F639620-7EB2-4955-A5B1-BA4BFE5D2CCC}">
      <dsp:nvSpPr>
        <dsp:cNvPr id="0" name=""/>
        <dsp:cNvSpPr/>
      </dsp:nvSpPr>
      <dsp:spPr>
        <a:xfrm>
          <a:off x="1170393" y="1758277"/>
          <a:ext cx="1856471" cy="516371"/>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E1E260-319B-4188-93FE-7FDB9EC96470}">
      <dsp:nvSpPr>
        <dsp:cNvPr id="0" name=""/>
        <dsp:cNvSpPr/>
      </dsp:nvSpPr>
      <dsp:spPr>
        <a:xfrm>
          <a:off x="1227177" y="1812222"/>
          <a:ext cx="1856471" cy="516371"/>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психолого-медико-педагогическое обследование детей</a:t>
          </a:r>
        </a:p>
      </dsp:txBody>
      <dsp:txXfrm>
        <a:off x="1242301" y="1827346"/>
        <a:ext cx="1826223" cy="486123"/>
      </dsp:txXfrm>
    </dsp:sp>
    <dsp:sp modelId="{DC6E923D-2783-499E-8E9F-B7B2BE3ED338}">
      <dsp:nvSpPr>
        <dsp:cNvPr id="0" name=""/>
        <dsp:cNvSpPr/>
      </dsp:nvSpPr>
      <dsp:spPr>
        <a:xfrm>
          <a:off x="747898" y="3182704"/>
          <a:ext cx="1562857" cy="45959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89FF7A-DCC0-4DF1-9E24-FB55130356E9}">
      <dsp:nvSpPr>
        <dsp:cNvPr id="0" name=""/>
        <dsp:cNvSpPr/>
      </dsp:nvSpPr>
      <dsp:spPr>
        <a:xfrm>
          <a:off x="804683" y="3236650"/>
          <a:ext cx="1562857" cy="45959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мониторинг динамики развития детей </a:t>
          </a:r>
        </a:p>
      </dsp:txBody>
      <dsp:txXfrm>
        <a:off x="818144" y="3250111"/>
        <a:ext cx="1535935" cy="432677"/>
      </dsp:txXfrm>
    </dsp:sp>
    <dsp:sp modelId="{DEB7AC5C-DFD3-4C6B-96A0-BF150ED43256}">
      <dsp:nvSpPr>
        <dsp:cNvPr id="0" name=""/>
        <dsp:cNvSpPr/>
      </dsp:nvSpPr>
      <dsp:spPr>
        <a:xfrm>
          <a:off x="2412979" y="2812686"/>
          <a:ext cx="1583764" cy="479116"/>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C79879-B333-419D-942B-F1CCA43653CF}">
      <dsp:nvSpPr>
        <dsp:cNvPr id="0" name=""/>
        <dsp:cNvSpPr/>
      </dsp:nvSpPr>
      <dsp:spPr>
        <a:xfrm>
          <a:off x="2469763" y="2866632"/>
          <a:ext cx="1583764" cy="479116"/>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планирование коррекционных мероприятий </a:t>
          </a:r>
        </a:p>
      </dsp:txBody>
      <dsp:txXfrm>
        <a:off x="2483796" y="2880665"/>
        <a:ext cx="1555698" cy="451050"/>
      </dsp:txXfrm>
    </dsp:sp>
    <dsp:sp modelId="{344DC1E0-A702-4571-9033-F5E630D916CD}">
      <dsp:nvSpPr>
        <dsp:cNvPr id="0" name=""/>
        <dsp:cNvSpPr/>
      </dsp:nvSpPr>
      <dsp:spPr>
        <a:xfrm>
          <a:off x="6791522" y="2319330"/>
          <a:ext cx="1444051" cy="162332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6361A6-FFAC-45A0-9D72-41A6B15A4FF3}">
      <dsp:nvSpPr>
        <dsp:cNvPr id="0" name=""/>
        <dsp:cNvSpPr/>
      </dsp:nvSpPr>
      <dsp:spPr>
        <a:xfrm>
          <a:off x="6848306" y="2373275"/>
          <a:ext cx="1444051" cy="162332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использование специальных образовательных программ и методов обучения и воспитания, специальных дидактических пособий и материалов.</a:t>
          </a:r>
        </a:p>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ТСО</a:t>
          </a:r>
        </a:p>
      </dsp:txBody>
      <dsp:txXfrm>
        <a:off x="6890601" y="2415570"/>
        <a:ext cx="1359461" cy="1538739"/>
      </dsp:txXfrm>
    </dsp:sp>
    <dsp:sp modelId="{CD78E205-8AC0-4B5D-B6F0-48A8FCBE0675}">
      <dsp:nvSpPr>
        <dsp:cNvPr id="0" name=""/>
        <dsp:cNvSpPr/>
      </dsp:nvSpPr>
      <dsp:spPr>
        <a:xfrm>
          <a:off x="3565764" y="1746636"/>
          <a:ext cx="1807690" cy="542109"/>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C2FCC7-8457-46AA-B3C8-A7B375D3CD22}">
      <dsp:nvSpPr>
        <dsp:cNvPr id="0" name=""/>
        <dsp:cNvSpPr/>
      </dsp:nvSpPr>
      <dsp:spPr>
        <a:xfrm>
          <a:off x="3622548" y="1800581"/>
          <a:ext cx="1807690" cy="542109"/>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проведение групповых и индивидуальных коррекционных занятий</a:t>
          </a:r>
        </a:p>
      </dsp:txBody>
      <dsp:txXfrm>
        <a:off x="3638426" y="1816459"/>
        <a:ext cx="1775934" cy="510353"/>
      </dsp:txXfrm>
    </dsp:sp>
    <dsp:sp modelId="{017CB642-643A-4A8B-9AD9-DAAD82558F4D}">
      <dsp:nvSpPr>
        <dsp:cNvPr id="0" name=""/>
        <dsp:cNvSpPr/>
      </dsp:nvSpPr>
      <dsp:spPr>
        <a:xfrm>
          <a:off x="4130674" y="2653216"/>
          <a:ext cx="1174037" cy="1308778"/>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24EC12-0538-48AE-BDBE-1A77F567A125}">
      <dsp:nvSpPr>
        <dsp:cNvPr id="0" name=""/>
        <dsp:cNvSpPr/>
      </dsp:nvSpPr>
      <dsp:spPr>
        <a:xfrm>
          <a:off x="4187458" y="2707161"/>
          <a:ext cx="1174037" cy="1308778"/>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взаимодействие в разработке и реализация коррекционных мероприятий воспитателей и специалистов ДОУ</a:t>
          </a:r>
        </a:p>
      </dsp:txBody>
      <dsp:txXfrm>
        <a:off x="4221844" y="2741547"/>
        <a:ext cx="1105265" cy="1240006"/>
      </dsp:txXfrm>
    </dsp:sp>
    <dsp:sp modelId="{507C4F1C-DEA9-44A1-A154-B49E70AB0539}">
      <dsp:nvSpPr>
        <dsp:cNvPr id="0" name=""/>
        <dsp:cNvSpPr/>
      </dsp:nvSpPr>
      <dsp:spPr>
        <a:xfrm>
          <a:off x="5434788" y="2257659"/>
          <a:ext cx="1098022" cy="1457822"/>
        </a:xfrm>
        <a:prstGeom prst="roundRect">
          <a:avLst>
            <a:gd name="adj" fmla="val 10000"/>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E186F1-90F8-4918-A065-C3B9F7822749}">
      <dsp:nvSpPr>
        <dsp:cNvPr id="0" name=""/>
        <dsp:cNvSpPr/>
      </dsp:nvSpPr>
      <dsp:spPr>
        <a:xfrm>
          <a:off x="5491572" y="2311605"/>
          <a:ext cx="1098022" cy="1457822"/>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57150" dist="38100" dir="5400000" algn="ctr" rotWithShape="0">
            <a:schemeClr val="accent6">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описание специальных условий </a:t>
          </a:r>
        </a:p>
        <a:p>
          <a:pPr lvl="0" algn="ctr" defTabSz="533400">
            <a:lnSpc>
              <a:spcPct val="90000"/>
            </a:lnSpc>
            <a:spcBef>
              <a:spcPct val="0"/>
            </a:spcBef>
            <a:spcAft>
              <a:spcPct val="35000"/>
            </a:spcAft>
          </a:pPr>
          <a:r>
            <a:rPr lang="ru-RU" sz="1200" kern="1200">
              <a:latin typeface="Times New Roman" panose="02020603050405020304" pitchFamily="18" charset="0"/>
              <a:cs typeface="Times New Roman" panose="02020603050405020304" pitchFamily="18" charset="0"/>
            </a:rPr>
            <a:t>обучения и воспитания детей с ОВЗ</a:t>
          </a:r>
        </a:p>
      </dsp:txBody>
      <dsp:txXfrm>
        <a:off x="5523732" y="2343765"/>
        <a:ext cx="1033702" cy="13935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0E628B0-E6F8-4900-AFC0-DCA3992602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E628B0-E6F8-4900-AFC0-DCA39926027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E628B0-E6F8-4900-AFC0-DCA3992602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9642201-D13A-4A4E-85CD-7146285C615E}"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0E628B0-E6F8-4900-AFC0-DCA39926027E}"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642201-D13A-4A4E-85CD-7146285C615E}" type="datetimeFigureOut">
              <a:rPr lang="ru-RU" smtClean="0"/>
              <a:pPr/>
              <a:t>11.09.2023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E628B0-E6F8-4900-AFC0-DCA39926027E}"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052736"/>
            <a:ext cx="7704856" cy="2308324"/>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t> </a:t>
            </a:r>
            <a:r>
              <a:rPr lang="ru-RU" sz="1600" dirty="0" smtClean="0">
                <a:solidFill>
                  <a:srgbClr val="000000"/>
                </a:solidFill>
                <a:latin typeface="Times New Roman"/>
                <a:ea typeface="Calibri"/>
              </a:rPr>
              <a:t> Образовательная  программа </a:t>
            </a:r>
            <a:r>
              <a:rPr lang="ru-RU" sz="1600" dirty="0">
                <a:solidFill>
                  <a:srgbClr val="000000"/>
                </a:solidFill>
                <a:latin typeface="Times New Roman"/>
                <a:ea typeface="Calibri"/>
              </a:rPr>
              <a:t>дошкольного образования, </a:t>
            </a:r>
            <a:r>
              <a:rPr lang="ru-RU" sz="1600" dirty="0" smtClean="0">
                <a:solidFill>
                  <a:srgbClr val="000000"/>
                </a:solidFill>
                <a:latin typeface="Times New Roman"/>
                <a:ea typeface="Calibri"/>
              </a:rPr>
              <a:t>адаптированная </a:t>
            </a:r>
            <a:r>
              <a:rPr lang="ru-RU" sz="1600" dirty="0">
                <a:solidFill>
                  <a:srgbClr val="000000"/>
                </a:solidFill>
                <a:latin typeface="Times New Roman"/>
                <a:ea typeface="Calibri"/>
              </a:rPr>
              <a:t>для обучающихся с ограниченными возможностями здоровья с  нарушением опорно-двигательного аппарата </a:t>
            </a:r>
            <a:r>
              <a:rPr lang="ru-RU" sz="1600" dirty="0" smtClean="0">
                <a:solidFill>
                  <a:srgbClr val="000000"/>
                </a:solidFill>
                <a:latin typeface="Times New Roman"/>
                <a:ea typeface="Calibri"/>
              </a:rPr>
              <a:t>(со сложными дефектами),</a:t>
            </a:r>
            <a:endParaRPr lang="ru-RU" sz="1400" dirty="0" smtClean="0">
              <a:solidFill>
                <a:srgbClr val="FF0000"/>
              </a:solidFill>
              <a:latin typeface="Times New Roman" panose="02020603050405020304" pitchFamily="18" charset="0"/>
              <a:cs typeface="Times New Roman" panose="02020603050405020304" pitchFamily="18" charset="0"/>
            </a:endParaRPr>
          </a:p>
          <a:p>
            <a:pPr algn="ctr"/>
            <a:r>
              <a:rPr lang="ru-RU" sz="1400" dirty="0" smtClean="0">
                <a:latin typeface="Times New Roman" pitchFamily="18" charset="0"/>
                <a:ea typeface="Times New Roman" pitchFamily="18" charset="0"/>
                <a:cs typeface="Times New Roman" pitchFamily="18" charset="0"/>
              </a:rPr>
              <a:t>Г</a:t>
            </a: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осударственного бюджетного дошкольного образовательного учреждения</a:t>
            </a:r>
          </a:p>
          <a:p>
            <a:pPr lvl="0" algn="ctr" eaLnBrk="0" fontAlgn="base" hangingPunct="0">
              <a:spcBef>
                <a:spcPct val="0"/>
              </a:spcBef>
              <a:spcAft>
                <a:spcPct val="0"/>
              </a:spcAf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 детский</a:t>
            </a:r>
            <a:r>
              <a:rPr kumimoji="0" lang="ru-RU" sz="140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сад № 101компенсирующего вида </a:t>
            </a:r>
          </a:p>
          <a:p>
            <a:pPr lvl="0" algn="ctr" eaLnBrk="0" fontAlgn="base" hangingPunct="0">
              <a:spcBef>
                <a:spcPct val="0"/>
              </a:spcBef>
              <a:spcAft>
                <a:spcPct val="0"/>
              </a:spcAft>
            </a:pPr>
            <a:r>
              <a:rPr kumimoji="0" lang="ru-RU" sz="1400" i="0" u="none" strike="noStrike" cap="none" normalizeH="0" baseline="0" dirty="0" smtClean="0">
                <a:ln>
                  <a:noFill/>
                </a:ln>
                <a:effectLst/>
                <a:latin typeface="Times New Roman" pitchFamily="18" charset="0"/>
                <a:ea typeface="Times New Roman" pitchFamily="18" charset="0"/>
                <a:cs typeface="Times New Roman" pitchFamily="18" charset="0"/>
              </a:rPr>
              <a:t>Фрунзенского района  Санкт-Петербурга </a:t>
            </a:r>
            <a:endParaRPr kumimoji="0" lang="ru-RU" sz="14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ru-RU" sz="1400" dirty="0" smtClean="0">
                <a:latin typeface="Times New Roman" panose="02020603050405020304" pitchFamily="18" charset="0"/>
                <a:cs typeface="Times New Roman" panose="02020603050405020304" pitchFamily="18" charset="0"/>
              </a:rPr>
              <a:t>(краткая презентация)</a:t>
            </a:r>
          </a:p>
          <a:p>
            <a:pPr lvl="0" algn="ctr" eaLnBrk="0" fontAlgn="base" hangingPunct="0">
              <a:spcBef>
                <a:spcPct val="0"/>
              </a:spcBef>
              <a:spcAft>
                <a:spcPct val="0"/>
              </a:spcAft>
            </a:pPr>
            <a:endPar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sz="1400" dirty="0">
              <a:latin typeface="Times New Roman" pitchFamily="18" charset="0"/>
              <a:cs typeface="Times New Roman" pitchFamily="18" charset="0"/>
            </a:endParaRPr>
          </a:p>
          <a:p>
            <a:pPr lvl="0" eaLnBrk="0" fontAlgn="base" hangingPunct="0">
              <a:spcBef>
                <a:spcPct val="0"/>
              </a:spcBef>
              <a:spcAft>
                <a:spcPct val="0"/>
              </a:spcAft>
            </a:pPr>
            <a:endParaRPr kumimoji="0" lang="ru-RU" sz="1000" b="0" i="0" u="none" strike="noStrike" cap="none" normalizeH="0" baseline="0" dirty="0" smtClean="0">
              <a:ln>
                <a:noFill/>
              </a:ln>
              <a:solidFill>
                <a:srgbClr val="CC6600"/>
              </a:solidFill>
              <a:effectLst/>
              <a:latin typeface="Arial" pitchFamily="34" charset="0"/>
            </a:endParaRPr>
          </a:p>
        </p:txBody>
      </p:sp>
      <p:sp>
        <p:nvSpPr>
          <p:cNvPr id="4" name="Прямоугольник 3"/>
          <p:cNvSpPr/>
          <p:nvPr/>
        </p:nvSpPr>
        <p:spPr>
          <a:xfrm>
            <a:off x="3059832" y="5373216"/>
            <a:ext cx="3816424" cy="1107996"/>
          </a:xfrm>
          <a:prstGeom prst="rect">
            <a:avLst/>
          </a:prstGeom>
        </p:spPr>
        <p:txBody>
          <a:bodyPr wrap="square">
            <a:spAutoFit/>
          </a:bodyPr>
          <a:lstStyle/>
          <a:p>
            <a:pPr lvl="0" eaLnBrk="0" fontAlgn="base" hangingPunct="0">
              <a:spcBef>
                <a:spcPct val="0"/>
              </a:spcBef>
              <a:spcAft>
                <a:spcPct val="0"/>
              </a:spcAft>
            </a:pPr>
            <a:r>
              <a:rPr kumimoji="0" lang="ru-RU" sz="1200" b="0" i="0" u="none" strike="noStrike" cap="none" normalizeH="0" baseline="0" dirty="0" smtClean="0">
                <a:ln>
                  <a:noFill/>
                </a:ln>
                <a:solidFill>
                  <a:srgbClr val="CC6600"/>
                </a:solidFill>
                <a:effectLst/>
                <a:latin typeface="Times New Roman" pitchFamily="18" charset="0"/>
                <a:ea typeface="Times New Roman" pitchFamily="18" charset="0"/>
                <a:cs typeface="Times New Roman" pitchFamily="18" charset="0"/>
              </a:rPr>
              <a:t>       </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192281, Санкт-Петербург,</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ул. </a:t>
            </a:r>
            <a:r>
              <a:rPr kumimoji="0" lang="ru-RU" sz="1200" i="0" u="none" strike="noStrike" cap="none" normalizeH="0" baseline="0" dirty="0" err="1" smtClean="0">
                <a:ln>
                  <a:noFill/>
                </a:ln>
                <a:effectLst/>
                <a:latin typeface="Times New Roman" pitchFamily="18" charset="0"/>
                <a:ea typeface="Times New Roman" pitchFamily="18" charset="0"/>
                <a:cs typeface="Times New Roman" pitchFamily="18" charset="0"/>
              </a:rPr>
              <a:t>Купчинская</a:t>
            </a: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,д.17. к.3.литер А</a:t>
            </a:r>
          </a:p>
          <a:p>
            <a:pPr lvl="0" eaLnBrk="0" fontAlgn="base" hangingPunct="0">
              <a:lnSpc>
                <a:spcPct val="150000"/>
              </a:lnSpc>
              <a:spcBef>
                <a:spcPct val="0"/>
              </a:spcBef>
              <a:spcAft>
                <a:spcPct val="0"/>
              </a:spcAft>
            </a:pPr>
            <a:r>
              <a:rPr kumimoji="0" lang="ru-RU" sz="1200" i="0" u="none" strike="noStrike" cap="none" normalizeH="0" baseline="0" dirty="0" smtClean="0">
                <a:ln>
                  <a:noFill/>
                </a:ln>
                <a:effectLst/>
                <a:latin typeface="Times New Roman" pitchFamily="18" charset="0"/>
                <a:ea typeface="Times New Roman" pitchFamily="18" charset="0"/>
                <a:cs typeface="Times New Roman" pitchFamily="18" charset="0"/>
              </a:rPr>
              <a:t>                                </a:t>
            </a:r>
          </a:p>
        </p:txBody>
      </p:sp>
      <p:pic>
        <p:nvPicPr>
          <p:cNvPr id="2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3861048"/>
            <a:ext cx="2436393" cy="1634117"/>
          </a:xfrm>
          <a:prstGeom prst="ellipse">
            <a:avLst/>
          </a:prstGeom>
          <a:ln w="63500" cap="rnd">
            <a:solidFill>
              <a:srgbClr val="FFCC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Рисунок 12" descr="DSC02833.JPG"/>
          <p:cNvPicPr>
            <a:picLocks noChangeAspect="1"/>
          </p:cNvPicPr>
          <p:nvPr/>
        </p:nvPicPr>
        <p:blipFill>
          <a:blip r:embed="rId3" cstate="print"/>
          <a:stretch>
            <a:fillRect/>
          </a:stretch>
        </p:blipFill>
        <p:spPr>
          <a:xfrm>
            <a:off x="357158" y="4365104"/>
            <a:ext cx="2500331" cy="2116108"/>
          </a:xfrm>
          <a:prstGeom prst="rect">
            <a:avLst/>
          </a:prstGeom>
          <a:ln>
            <a:noFill/>
          </a:ln>
          <a:effectLst>
            <a:softEdge rad="112500"/>
          </a:effectLst>
        </p:spPr>
      </p:pic>
      <p:pic>
        <p:nvPicPr>
          <p:cNvPr id="15" name="Рисунок 14" descr="DSC02796.JPG"/>
          <p:cNvPicPr>
            <a:picLocks noChangeAspect="1"/>
          </p:cNvPicPr>
          <p:nvPr/>
        </p:nvPicPr>
        <p:blipFill>
          <a:blip r:embed="rId4" cstate="print"/>
          <a:stretch>
            <a:fillRect/>
          </a:stretch>
        </p:blipFill>
        <p:spPr>
          <a:xfrm>
            <a:off x="6444208" y="4221087"/>
            <a:ext cx="2304256" cy="21602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23528" y="1101461"/>
            <a:ext cx="8496944" cy="495520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sz="1400" b="1" u="sng" dirty="0">
                <a:solidFill>
                  <a:srgbClr val="FF0000"/>
                </a:solidFill>
                <a:latin typeface="Times New Roman" panose="02020603050405020304" pitchFamily="18" charset="0"/>
                <a:cs typeface="Times New Roman" panose="02020603050405020304" pitchFamily="18" charset="0"/>
              </a:rPr>
              <a:t>Описание образовательной деятельности обучающихся с ТМНР в соответствии с направлениями развития ребенка, представленными в пяти образовательных областях</a:t>
            </a:r>
            <a:endParaRPr lang="ru-RU" sz="1400" u="sng" dirty="0">
              <a:solidFill>
                <a:srgbClr val="FF0000"/>
              </a:solidFill>
              <a:latin typeface="Times New Roman" panose="02020603050405020304" pitchFamily="18" charset="0"/>
              <a:cs typeface="Times New Roman" panose="02020603050405020304" pitchFamily="18" charset="0"/>
            </a:endParaRPr>
          </a:p>
          <a:p>
            <a:pPr lvl="0" indent="450850" algn="just" eaLnBrk="0" fontAlgn="base" hangingPunct="0">
              <a:lnSpc>
                <a:spcPct val="150000"/>
              </a:lnSpc>
              <a:spcBef>
                <a:spcPct val="0"/>
              </a:spcBef>
              <a:spcAft>
                <a:spcPct val="0"/>
              </a:spcAft>
            </a:pPr>
            <a:r>
              <a:rPr kumimoji="0" lang="ru-RU" altLang="ko-KR" sz="1200" b="0" i="0" u="none" strike="noStrike" cap="none" normalizeH="0" baseline="0" dirty="0" smtClean="0">
                <a:ln>
                  <a:noFill/>
                </a:ln>
                <a:solidFill>
                  <a:schemeClr val="tx1"/>
                </a:solidFill>
                <a:effectLst/>
                <a:latin typeface="Times New Roman" pitchFamily="18" charset="0"/>
                <a:ea typeface="Batang"/>
                <a:cs typeface="Times New Roman" pitchFamily="18" charset="0"/>
              </a:rPr>
              <a:t>Содержание Программы обеспечивает развитие личности, мотивации и способностей детей в различных видах деятельности и охватывает следующие образовательные области: </a:t>
            </a:r>
            <a:endParaRPr kumimoji="0" lang="ru-RU" altLang="ko-KR" sz="12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социально-коммуникативное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познавательное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речевое развитие;</a:t>
            </a:r>
          </a:p>
          <a:p>
            <a:pPr lvl="0" indent="450850" eaLnBrk="0" fontAlgn="base" hangingPunct="0">
              <a:lnSpc>
                <a:spcPct val="150000"/>
              </a:lnSpc>
              <a:spcBef>
                <a:spcPct val="0"/>
              </a:spcBef>
              <a:spcAft>
                <a:spcPct val="0"/>
              </a:spcAft>
              <a:buFont typeface="Wingdings" pitchFamily="2" charset="2"/>
              <a:buChar char="q"/>
            </a:pPr>
            <a:r>
              <a:rPr lang="ru-RU" altLang="ko-KR" sz="1200" b="1" dirty="0" smtClean="0">
                <a:latin typeface="Times New Roman" pitchFamily="18" charset="0"/>
                <a:cs typeface="Times New Roman" pitchFamily="18" charset="0"/>
              </a:rPr>
              <a:t> художественно ‑ эстетическое развитие;</a:t>
            </a:r>
          </a:p>
          <a:p>
            <a:pPr>
              <a:lnSpc>
                <a:spcPct val="150000"/>
              </a:lnSpc>
              <a:buFont typeface="Wingdings" pitchFamily="2" charset="2"/>
              <a:buChar char="q"/>
            </a:pPr>
            <a:r>
              <a:rPr lang="ru-RU" altLang="ko-KR" sz="1200" b="1" dirty="0" smtClean="0">
                <a:latin typeface="Times New Roman" pitchFamily="18" charset="0"/>
                <a:cs typeface="Times New Roman" pitchFamily="18" charset="0"/>
              </a:rPr>
              <a:t>         физическое развитие.</a:t>
            </a:r>
          </a:p>
          <a:p>
            <a:pPr>
              <a:lnSpc>
                <a:spcPct val="150000"/>
              </a:lnSpc>
            </a:pPr>
            <a:r>
              <a:rPr kumimoji="0" lang="ru-RU" altLang="ko-KR" sz="1200" b="0" i="0" u="none" strike="noStrike" cap="none" normalizeH="0" baseline="0" dirty="0" smtClean="0">
                <a:ln>
                  <a:noFill/>
                </a:ln>
                <a:solidFill>
                  <a:schemeClr val="tx1"/>
                </a:solidFill>
                <a:effectLst/>
                <a:latin typeface="Times New Roman" pitchFamily="18" charset="0"/>
                <a:ea typeface="Batang"/>
                <a:cs typeface="Times New Roman" pitchFamily="18" charset="0"/>
              </a:rPr>
              <a:t>   </a:t>
            </a:r>
            <a:r>
              <a:rPr lang="ru-RU" sz="1200" b="1" dirty="0" smtClean="0">
                <a:solidFill>
                  <a:srgbClr val="C00000"/>
                </a:solidFill>
                <a:latin typeface="Times New Roman" pitchFamily="18" charset="0"/>
                <a:cs typeface="Times New Roman" pitchFamily="18" charset="0"/>
              </a:rPr>
              <a:t>Социально-коммуникативное развитие</a:t>
            </a:r>
            <a:r>
              <a:rPr lang="ru-RU" sz="1200" dirty="0">
                <a:latin typeface="Times New Roman" panose="02020603050405020304" pitchFamily="18" charset="0"/>
                <a:cs typeface="Times New Roman" panose="02020603050405020304" pitchFamily="18" charset="0"/>
              </a:rPr>
              <a:t> Содержание образовательной области на первом этапе направлено на формирование у детей игровой деятельности, приобщение к элементарным общепринятым нормам и правилам взаимоотношения со сверстниками и взрослыми (в том числе моральным), обогащение первичных представлений о гендерной и семейной принадлежности. </a:t>
            </a:r>
            <a:r>
              <a:rPr lang="ru-RU" sz="1200" dirty="0" smtClean="0">
                <a:latin typeface="Times New Roman" panose="02020603050405020304" pitchFamily="18" charset="0"/>
                <a:cs typeface="Times New Roman" panose="02020603050405020304" pitchFamily="18" charset="0"/>
              </a:rPr>
              <a:t> Развитие </a:t>
            </a:r>
            <a:r>
              <a:rPr lang="ru-RU" sz="1200" dirty="0">
                <a:latin typeface="Times New Roman" panose="02020603050405020304" pitchFamily="18" charset="0"/>
                <a:cs typeface="Times New Roman" panose="02020603050405020304" pitchFamily="18" charset="0"/>
              </a:rPr>
              <a:t>игровой деятельности является центральной задачей, и соответственно, центральным разделом содержания программы дошкольного образования</a:t>
            </a:r>
            <a:r>
              <a:rPr lang="ru-RU" sz="1200" dirty="0" smtClean="0">
                <a:solidFill>
                  <a:srgbClr val="C00000"/>
                </a:solidFill>
                <a:latin typeface="Times New Roman" pitchFamily="18" charset="0"/>
                <a:cs typeface="Times New Roman" pitchFamily="18" charset="0"/>
              </a:rPr>
              <a:t> </a:t>
            </a:r>
          </a:p>
          <a:p>
            <a:pPr>
              <a:lnSpc>
                <a:spcPct val="150000"/>
              </a:lnSpc>
            </a:pPr>
            <a:r>
              <a:rPr lang="ru-RU" sz="1200" b="1" dirty="0" smtClean="0">
                <a:solidFill>
                  <a:srgbClr val="C00000"/>
                </a:solidFill>
                <a:latin typeface="Times New Roman" pitchFamily="18" charset="0"/>
                <a:cs typeface="Times New Roman" pitchFamily="18" charset="0"/>
              </a:rPr>
              <a:t>    Познавательное развитие</a:t>
            </a:r>
            <a:r>
              <a:rPr lang="ru-RU" sz="1200" dirty="0" smtClean="0">
                <a:solidFill>
                  <a:srgbClr val="C00000"/>
                </a:solidFill>
                <a:latin typeface="Times New Roman" panose="02020603050405020304" pitchFamily="18" charset="0"/>
                <a:cs typeface="Times New Roman" pitchFamily="18" charset="0"/>
              </a:rPr>
              <a:t> </a:t>
            </a:r>
            <a:r>
              <a:rPr lang="ru-RU" sz="1200" dirty="0">
                <a:latin typeface="Times New Roman" panose="02020603050405020304" pitchFamily="18" charset="0"/>
                <a:cs typeface="Times New Roman" panose="02020603050405020304" pitchFamily="18" charset="0"/>
              </a:rPr>
              <a:t>Содержание образовательной области на первом этапе обеспечивает развитие у детей познавательной активности, обогащение сенсомоторного опыта и сенсорное развитие, формирование предпосылок познавательно-исследовательской и конструктивной деятельности, обогащение элементарных представлений об окружающем мире. </a:t>
            </a:r>
          </a:p>
        </p:txBody>
      </p:sp>
      <p:pic>
        <p:nvPicPr>
          <p:cNvPr id="32770" name="Picture 2" descr="C:\Documents and Settings\user\Мои документы\старший воспитатель\фотографии\ПРЕЗЕНТАЦИЯ\IMG_2881.jpg"/>
          <p:cNvPicPr>
            <a:picLocks noChangeAspect="1" noChangeArrowheads="1"/>
          </p:cNvPicPr>
          <p:nvPr/>
        </p:nvPicPr>
        <p:blipFill>
          <a:blip r:embed="rId2" cstate="print"/>
          <a:stretch>
            <a:fillRect/>
          </a:stretch>
        </p:blipFill>
        <p:spPr bwMode="auto">
          <a:xfrm>
            <a:off x="-6445224" y="-2763688"/>
            <a:ext cx="3780000" cy="2520000"/>
          </a:xfrm>
          <a:prstGeom prst="rect">
            <a:avLst/>
          </a:prstGeom>
          <a:noFill/>
          <a:ln>
            <a:noFill/>
          </a:ln>
        </p:spPr>
      </p:pic>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248" y="2060848"/>
            <a:ext cx="1440159" cy="1351981"/>
          </a:xfrm>
          <a:prstGeom prst="rect">
            <a:avLst/>
          </a:prstGeom>
          <a:ln>
            <a:noFill/>
          </a:ln>
          <a:effectLst>
            <a:softEdge rad="112500"/>
          </a:effectLst>
        </p:spPr>
      </p:pic>
      <p:pic>
        <p:nvPicPr>
          <p:cNvPr id="6" name="Рисунок 5" descr="DSC02789.JPG"/>
          <p:cNvPicPr>
            <a:picLocks noChangeAspect="1"/>
          </p:cNvPicPr>
          <p:nvPr/>
        </p:nvPicPr>
        <p:blipFill>
          <a:blip r:embed="rId4" cstate="print"/>
          <a:stretch>
            <a:fillRect/>
          </a:stretch>
        </p:blipFill>
        <p:spPr>
          <a:xfrm>
            <a:off x="3786181" y="2143116"/>
            <a:ext cx="2428893" cy="12858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95747"/>
            <a:ext cx="8640960" cy="5678478"/>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nSpc>
                <a:spcPct val="150000"/>
              </a:lnSpc>
            </a:pPr>
            <a:r>
              <a:rPr lang="ru-RU" sz="1200" b="1" dirty="0" smtClean="0">
                <a:solidFill>
                  <a:srgbClr val="FF0000"/>
                </a:solidFill>
                <a:latin typeface="Times New Roman" panose="02020603050405020304" pitchFamily="18" charset="0"/>
                <a:cs typeface="Times New Roman" pitchFamily="18" charset="0"/>
              </a:rPr>
              <a:t>Речевое развитие включает</a:t>
            </a:r>
            <a:r>
              <a:rPr lang="ru-RU" sz="1200" dirty="0" smtClean="0">
                <a:solidFill>
                  <a:srgbClr val="FF0000"/>
                </a:solidFill>
                <a:latin typeface="Times New Roman" pitchFamily="18" charset="0"/>
                <a:cs typeface="Times New Roman" pitchFamily="18" charset="0"/>
              </a:rPr>
              <a:t> </a:t>
            </a:r>
            <a:r>
              <a:rPr lang="ru-RU" sz="1200" dirty="0">
                <a:latin typeface="Times New Roman" panose="02020603050405020304" pitchFamily="18" charset="0"/>
                <a:cs typeface="Times New Roman" panose="02020603050405020304" pitchFamily="18" charset="0"/>
              </a:rPr>
              <a:t>с</a:t>
            </a:r>
            <a:r>
              <a:rPr lang="ru-RU" sz="1200" dirty="0" smtClean="0">
                <a:latin typeface="Times New Roman" panose="02020603050405020304" pitchFamily="18" charset="0"/>
                <a:cs typeface="Times New Roman" panose="02020603050405020304" pitchFamily="18" charset="0"/>
              </a:rPr>
              <a:t>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обучения направлено на ознакомление детей с элементарными способами и средствами взаимодействия с окружающими людьми, развитие потребности во взаимодействии со взрослыми и сверстниками и в речевой активности, стимулирование развития лексической стороны речи, способности к подражанию речи, произносительной стороны речи, диалогической формы связной речи в различных формах и видах детской деятельности. Ф</a:t>
            </a:r>
            <a:r>
              <a:rPr lang="ru-RU" sz="1200" dirty="0" smtClean="0">
                <a:latin typeface="Times New Roman" panose="02020603050405020304" pitchFamily="18" charset="0"/>
                <a:cs typeface="Times New Roman" panose="02020603050405020304" pitchFamily="18" charset="0"/>
              </a:rPr>
              <a:t>ормирование </a:t>
            </a:r>
            <a:r>
              <a:rPr lang="ru-RU" sz="1200" dirty="0">
                <a:latin typeface="Times New Roman" panose="02020603050405020304" pitchFamily="18" charset="0"/>
                <a:cs typeface="Times New Roman" panose="02020603050405020304" pitchFamily="18" charset="0"/>
              </a:rPr>
              <a:t>интереса к книге и содержанию произведений детской литературы, обогащение элементарных представлений об окружающем мире, приобщение к словесному искусству и развитие художественного восприятия</a:t>
            </a:r>
          </a:p>
          <a:p>
            <a:pPr>
              <a:lnSpc>
                <a:spcPct val="150000"/>
              </a:lnSpc>
            </a:pPr>
            <a:r>
              <a:rPr lang="ru-RU" sz="1200" b="1" dirty="0" smtClean="0">
                <a:solidFill>
                  <a:srgbClr val="FF0000"/>
                </a:solidFill>
                <a:latin typeface="Times New Roman" pitchFamily="18" charset="0"/>
                <a:cs typeface="Times New Roman" pitchFamily="18" charset="0"/>
              </a:rPr>
              <a:t>Художественно-эстетическое развитие </a:t>
            </a:r>
          </a:p>
          <a:p>
            <a:pPr>
              <a:lnSpc>
                <a:spcPct val="150000"/>
              </a:lnSpc>
            </a:pPr>
            <a:r>
              <a:rPr lang="ru-RU" sz="1200" dirty="0" smtClean="0">
                <a:latin typeface="Times New Roman" panose="02020603050405020304" pitchFamily="18" charset="0"/>
                <a:cs typeface="Times New Roman" panose="02020603050405020304" pitchFamily="18" charset="0"/>
              </a:rPr>
              <a:t>Содержание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обучения направлено на </a:t>
            </a:r>
            <a:endParaRPr lang="ru-RU" sz="1200" dirty="0" smtClean="0">
              <a:latin typeface="Times New Roman" panose="02020603050405020304" pitchFamily="18" charset="0"/>
              <a:cs typeface="Times New Roman" panose="02020603050405020304" pitchFamily="18" charset="0"/>
            </a:endParaRPr>
          </a:p>
          <a:p>
            <a:pPr>
              <a:lnSpc>
                <a:spcPct val="150000"/>
              </a:lnSpc>
            </a:pPr>
            <a:r>
              <a:rPr lang="ru-RU" sz="1200" dirty="0" smtClean="0">
                <a:latin typeface="Times New Roman" panose="02020603050405020304" pitchFamily="18" charset="0"/>
                <a:cs typeface="Times New Roman" panose="02020603050405020304" pitchFamily="18" charset="0"/>
              </a:rPr>
              <a:t>пробуждение </a:t>
            </a:r>
            <a:r>
              <a:rPr lang="ru-RU" sz="1200" dirty="0">
                <a:latin typeface="Times New Roman" panose="02020603050405020304" pitchFamily="18" charset="0"/>
                <a:cs typeface="Times New Roman" panose="02020603050405020304" pitchFamily="18" charset="0"/>
              </a:rPr>
              <a:t>у детей интереса к эстетической стороне </a:t>
            </a:r>
            <a:r>
              <a:rPr lang="ru-RU" sz="1200" dirty="0" smtClean="0">
                <a:latin typeface="Times New Roman" panose="02020603050405020304" pitchFamily="18" charset="0"/>
                <a:cs typeface="Times New Roman" panose="02020603050405020304" pitchFamily="18" charset="0"/>
              </a:rPr>
              <a:t>окружающей</a:t>
            </a:r>
          </a:p>
          <a:p>
            <a:pPr>
              <a:lnSpc>
                <a:spcPct val="150000"/>
              </a:lnSpc>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действительности и к продуктивной деятельности (рисование, лепка</a:t>
            </a:r>
            <a:r>
              <a:rPr lang="ru-RU" sz="1200" dirty="0" smtClean="0">
                <a:latin typeface="Times New Roman" panose="02020603050405020304" pitchFamily="18" charset="0"/>
                <a:cs typeface="Times New Roman" panose="02020603050405020304" pitchFamily="18" charset="0"/>
              </a:rPr>
              <a:t>,</a:t>
            </a:r>
          </a:p>
          <a:p>
            <a:pPr>
              <a:lnSpc>
                <a:spcPct val="150000"/>
              </a:lnSpc>
            </a:pPr>
            <a:r>
              <a:rPr lang="ru-RU" sz="1200" dirty="0" smtClean="0">
                <a:latin typeface="Times New Roman" panose="02020603050405020304" pitchFamily="18" charset="0"/>
                <a:cs typeface="Times New Roman" panose="02020603050405020304" pitchFamily="18" charset="0"/>
              </a:rPr>
              <a:t>аппликация</a:t>
            </a:r>
            <a:r>
              <a:rPr lang="ru-RU" sz="1200" dirty="0">
                <a:latin typeface="Times New Roman" panose="02020603050405020304" pitchFamily="18" charset="0"/>
                <a:cs typeface="Times New Roman" panose="02020603050405020304" pitchFamily="18" charset="0"/>
              </a:rPr>
              <a:t>, художественный труд), ознакомление со способами </a:t>
            </a:r>
            <a:r>
              <a:rPr lang="ru-RU" sz="1200" dirty="0" smtClean="0">
                <a:latin typeface="Times New Roman" panose="02020603050405020304" pitchFamily="18" charset="0"/>
                <a:cs typeface="Times New Roman" panose="02020603050405020304" pitchFamily="18" charset="0"/>
              </a:rPr>
              <a:t>создания</a:t>
            </a:r>
          </a:p>
          <a:p>
            <a:pPr>
              <a:lnSpc>
                <a:spcPct val="150000"/>
              </a:lnSpc>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разных изображений, приобщение к изобразительному искусству.</a:t>
            </a: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smtClean="0">
              <a:latin typeface="Times New Roman" pitchFamily="18" charset="0"/>
              <a:cs typeface="Times New Roman" pitchFamily="18" charset="0"/>
            </a:endParaRPr>
          </a:p>
          <a:p>
            <a:pPr>
              <a:lnSpc>
                <a:spcPct val="150000"/>
              </a:lnSpc>
            </a:pPr>
            <a:endParaRPr lang="ru-RU" sz="1400" dirty="0">
              <a:latin typeface="Times New Roman" pitchFamily="18" charset="0"/>
              <a:cs typeface="Times New Roman" pitchFamily="18" charset="0"/>
            </a:endParaRPr>
          </a:p>
        </p:txBody>
      </p:sp>
      <p:pic>
        <p:nvPicPr>
          <p:cNvPr id="7" name="Рисунок 6" descr="IMG_3379 copy.jpg"/>
          <p:cNvPicPr>
            <a:picLocks noChangeAspect="1"/>
          </p:cNvPicPr>
          <p:nvPr/>
        </p:nvPicPr>
        <p:blipFill>
          <a:blip r:embed="rId2" cstate="print"/>
          <a:stretch>
            <a:fillRect/>
          </a:stretch>
        </p:blipFill>
        <p:spPr>
          <a:xfrm>
            <a:off x="6084168" y="4188232"/>
            <a:ext cx="2678546" cy="2311125"/>
          </a:xfrm>
          <a:prstGeom prst="rect">
            <a:avLst/>
          </a:prstGeom>
          <a:ln>
            <a:noFill/>
          </a:ln>
          <a:effectLst>
            <a:softEdge rad="112500"/>
          </a:effectLst>
        </p:spPr>
      </p:pic>
      <p:pic>
        <p:nvPicPr>
          <p:cNvPr id="4" name="Рисунок 3" descr="IMG_0972.JPG"/>
          <p:cNvPicPr>
            <a:picLocks noChangeAspect="1"/>
          </p:cNvPicPr>
          <p:nvPr/>
        </p:nvPicPr>
        <p:blipFill>
          <a:blip r:embed="rId3" cstate="print"/>
          <a:stretch>
            <a:fillRect/>
          </a:stretch>
        </p:blipFill>
        <p:spPr>
          <a:xfrm>
            <a:off x="251520" y="4293096"/>
            <a:ext cx="2643206" cy="2181129"/>
          </a:xfrm>
          <a:prstGeom prst="rect">
            <a:avLst/>
          </a:prstGeom>
          <a:ln>
            <a:noFill/>
          </a:ln>
          <a:effectLst>
            <a:softEdge rad="112500"/>
          </a:effectLst>
        </p:spPr>
      </p:pic>
      <p:pic>
        <p:nvPicPr>
          <p:cNvPr id="5" name="Рисунок 4" descr="IMG_1005.JPG"/>
          <p:cNvPicPr>
            <a:picLocks noChangeAspect="1"/>
          </p:cNvPicPr>
          <p:nvPr/>
        </p:nvPicPr>
        <p:blipFill>
          <a:blip r:embed="rId4" cstate="print"/>
          <a:stretch>
            <a:fillRect/>
          </a:stretch>
        </p:blipFill>
        <p:spPr>
          <a:xfrm>
            <a:off x="3286116" y="4188233"/>
            <a:ext cx="2571768" cy="2285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6860"/>
            <a:ext cx="8518908"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ru-RU" sz="1200" b="1" dirty="0">
                <a:solidFill>
                  <a:srgbClr val="FF0000"/>
                </a:solidFill>
                <a:latin typeface="Times New Roman" panose="02020603050405020304" pitchFamily="18" charset="0"/>
                <a:cs typeface="Times New Roman" pitchFamily="18" charset="0"/>
              </a:rPr>
              <a:t>Физическое развитие </a:t>
            </a:r>
            <a:r>
              <a:rPr lang="ru-RU" sz="1200" dirty="0">
                <a:latin typeface="Times New Roman" pitchFamily="18" charset="0"/>
                <a:cs typeface="Times New Roman" pitchFamily="18" charset="0"/>
              </a:rPr>
              <a:t>включает с</a:t>
            </a:r>
            <a:r>
              <a:rPr lang="ru-RU" sz="1200" dirty="0" smtClean="0">
                <a:latin typeface="Times New Roman" panose="02020603050405020304" pitchFamily="18" charset="0"/>
                <a:cs typeface="Times New Roman" panose="02020603050405020304" pitchFamily="18" charset="0"/>
              </a:rPr>
              <a:t>одержание </a:t>
            </a:r>
            <a:r>
              <a:rPr lang="ru-RU" sz="1200" dirty="0">
                <a:latin typeface="Times New Roman" panose="02020603050405020304" pitchFamily="18" charset="0"/>
                <a:cs typeface="Times New Roman" panose="02020603050405020304" pitchFamily="18" charset="0"/>
              </a:rPr>
              <a:t>образовательной области на первом этапе направлено на формирование у детей интереса и положительного отношения к занятиям физической культурой, накопление и обогащение двигательного опыта детей (овладение основными движениями), развитие потребности в двигательной </a:t>
            </a:r>
            <a:r>
              <a:rPr lang="ru-RU" sz="1200" dirty="0" smtClean="0">
                <a:latin typeface="Times New Roman" pitchFamily="18" charset="0"/>
                <a:cs typeface="Times New Roman" pitchFamily="18" charset="0"/>
              </a:rPr>
              <a:t>активности, приобретение </a:t>
            </a:r>
            <a:r>
              <a:rPr lang="ru-RU" sz="1200" dirty="0">
                <a:latin typeface="Times New Roman" pitchFamily="18" charset="0"/>
                <a:cs typeface="Times New Roman" pitchFamily="18" charset="0"/>
              </a:rPr>
              <a:t>опыта в следующих </a:t>
            </a:r>
            <a:r>
              <a:rPr lang="ru-RU" sz="1200" dirty="0" smtClean="0">
                <a:latin typeface="Times New Roman" pitchFamily="18" charset="0"/>
                <a:cs typeface="Times New Roman" pitchFamily="18" charset="0"/>
              </a:rPr>
              <a:t>видах  деятельности </a:t>
            </a:r>
            <a:r>
              <a:rPr lang="ru-RU" sz="1200" dirty="0">
                <a:latin typeface="Times New Roman" pitchFamily="18" charset="0"/>
                <a:cs typeface="Times New Roman" pitchFamily="18" charset="0"/>
              </a:rPr>
              <a:t>детей: двигательной, в том числе связанной с </a:t>
            </a:r>
            <a:r>
              <a:rPr lang="ru-RU" sz="1200" dirty="0" smtClean="0">
                <a:latin typeface="Times New Roman" pitchFamily="18" charset="0"/>
                <a:cs typeface="Times New Roman" pitchFamily="18" charset="0"/>
              </a:rPr>
              <a:t>выполнением  упражнений</a:t>
            </a:r>
            <a:r>
              <a:rPr lang="ru-RU" sz="1200" dirty="0">
                <a:latin typeface="Times New Roman" pitchFamily="18" charset="0"/>
                <a:cs typeface="Times New Roman" pitchFamily="18" charset="0"/>
              </a:rPr>
              <a:t>, направленных на развитие таких физических качеств, </a:t>
            </a:r>
            <a:r>
              <a:rPr lang="ru-RU" sz="1200" dirty="0" smtClean="0">
                <a:latin typeface="Times New Roman" pitchFamily="18" charset="0"/>
                <a:cs typeface="Times New Roman" pitchFamily="18" charset="0"/>
              </a:rPr>
              <a:t>способствующих правильному</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формированию  опорно-двигательной </a:t>
            </a:r>
            <a:r>
              <a:rPr lang="ru-RU" sz="1200" dirty="0">
                <a:latin typeface="Times New Roman" pitchFamily="18" charset="0"/>
                <a:cs typeface="Times New Roman" pitchFamily="18" charset="0"/>
              </a:rPr>
              <a:t>системы организма, развитию равновесия, </a:t>
            </a:r>
            <a:r>
              <a:rPr lang="ru-RU" sz="1200" dirty="0" smtClean="0">
                <a:latin typeface="Times New Roman" pitchFamily="18" charset="0"/>
                <a:cs typeface="Times New Roman" pitchFamily="18" charset="0"/>
              </a:rPr>
              <a:t>координации  движения</a:t>
            </a:r>
            <a:r>
              <a:rPr lang="ru-RU" sz="1200" dirty="0">
                <a:latin typeface="Times New Roman" pitchFamily="18" charset="0"/>
                <a:cs typeface="Times New Roman" pitchFamily="18" charset="0"/>
              </a:rPr>
              <a:t>, крупной и мелкой моторики обеих рук, а также с правильным, </a:t>
            </a:r>
            <a:r>
              <a:rPr lang="ru-RU" sz="1200" dirty="0" smtClean="0">
                <a:latin typeface="Times New Roman" pitchFamily="18" charset="0"/>
                <a:cs typeface="Times New Roman" pitchFamily="18" charset="0"/>
              </a:rPr>
              <a:t>не  наносящем </a:t>
            </a:r>
            <a:r>
              <a:rPr lang="ru-RU" sz="1200" dirty="0">
                <a:latin typeface="Times New Roman" pitchFamily="18" charset="0"/>
                <a:cs typeface="Times New Roman" pitchFamily="18" charset="0"/>
              </a:rPr>
              <a:t>ущерба организму, выполнением основных движений (ходьба, </a:t>
            </a:r>
            <a:r>
              <a:rPr lang="ru-RU" sz="1200" dirty="0" smtClean="0">
                <a:latin typeface="Times New Roman" pitchFamily="18" charset="0"/>
                <a:cs typeface="Times New Roman" pitchFamily="18" charset="0"/>
              </a:rPr>
              <a:t>бег,  мягкие</a:t>
            </a:r>
            <a:r>
              <a:rPr lang="ru-RU" sz="1200" dirty="0">
                <a:latin typeface="Times New Roman" pitchFamily="18" charset="0"/>
                <a:cs typeface="Times New Roman" pitchFamily="18" charset="0"/>
              </a:rPr>
              <a:t> прыжки, повороты в обе стороны), формирование  </a:t>
            </a:r>
            <a:r>
              <a:rPr lang="ru-RU" sz="1200" dirty="0" smtClean="0">
                <a:latin typeface="Times New Roman" pitchFamily="18" charset="0"/>
                <a:cs typeface="Times New Roman" pitchFamily="18" charset="0"/>
              </a:rPr>
              <a:t>начальных  представлений </a:t>
            </a:r>
            <a:r>
              <a:rPr lang="ru-RU" sz="1200" dirty="0">
                <a:latin typeface="Times New Roman" pitchFamily="18" charset="0"/>
                <a:cs typeface="Times New Roman" pitchFamily="18" charset="0"/>
              </a:rPr>
              <a:t>о некоторых видах спорта, овладение подвижными играми </a:t>
            </a:r>
            <a:r>
              <a:rPr lang="ru-RU" sz="1200" dirty="0" smtClean="0">
                <a:latin typeface="Times New Roman" pitchFamily="18" charset="0"/>
                <a:cs typeface="Times New Roman" pitchFamily="18" charset="0"/>
              </a:rPr>
              <a:t>с  правилами</a:t>
            </a:r>
            <a:r>
              <a:rPr lang="ru-RU" sz="1200" dirty="0">
                <a:latin typeface="Times New Roman" pitchFamily="18" charset="0"/>
                <a:cs typeface="Times New Roman" pitchFamily="18" charset="0"/>
              </a:rPr>
              <a:t>; становление целенаправленности и </a:t>
            </a:r>
            <a:r>
              <a:rPr lang="ru-RU" sz="1200" dirty="0" err="1">
                <a:latin typeface="Times New Roman" pitchFamily="18" charset="0"/>
                <a:cs typeface="Times New Roman" pitchFamily="18" charset="0"/>
              </a:rPr>
              <a:t>саморегуляции</a:t>
            </a:r>
            <a:r>
              <a:rPr lang="ru-RU" sz="1200" dirty="0">
                <a:latin typeface="Times New Roman" pitchFamily="18" charset="0"/>
                <a:cs typeface="Times New Roman" pitchFamily="18" charset="0"/>
              </a:rPr>
              <a:t> в </a:t>
            </a:r>
            <a:r>
              <a:rPr lang="ru-RU" sz="1200" dirty="0" smtClean="0">
                <a:latin typeface="Times New Roman" pitchFamily="18" charset="0"/>
                <a:cs typeface="Times New Roman" pitchFamily="18" charset="0"/>
              </a:rPr>
              <a:t>двигательной   сфере</a:t>
            </a:r>
            <a:r>
              <a:rPr lang="ru-RU" sz="1200" dirty="0">
                <a:latin typeface="Times New Roman" pitchFamily="18" charset="0"/>
                <a:cs typeface="Times New Roman" pitchFamily="18" charset="0"/>
              </a:rPr>
              <a:t>; </a:t>
            </a:r>
          </a:p>
          <a:p>
            <a:pPr>
              <a:lnSpc>
                <a:spcPct val="150000"/>
              </a:lnSpc>
            </a:pPr>
            <a:r>
              <a:rPr lang="ru-RU" sz="1200" dirty="0" smtClean="0">
                <a:latin typeface="Times New Roman" pitchFamily="18" charset="0"/>
                <a:cs typeface="Times New Roman" pitchFamily="18" charset="0"/>
              </a:rPr>
              <a:t>                                                                                          </a:t>
            </a:r>
          </a:p>
          <a:p>
            <a:pPr>
              <a:lnSpc>
                <a:spcPct val="150000"/>
              </a:lnSpc>
            </a:pP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smtClean="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a:p>
            <a:pPr>
              <a:lnSpc>
                <a:spcPct val="150000"/>
              </a:lnSpc>
            </a:pPr>
            <a:endParaRPr lang="ru-RU" sz="12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005064"/>
            <a:ext cx="2232248" cy="216024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005064"/>
            <a:ext cx="2376264" cy="216024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4005065"/>
            <a:ext cx="2592288" cy="2160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339427"/>
            <a:ext cx="8496944"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1200" b="1" dirty="0" smtClean="0">
              <a:solidFill>
                <a:srgbClr val="FF0000"/>
              </a:solidFill>
              <a:latin typeface="Arial" pitchFamily="34" charset="0"/>
              <a:ea typeface="Times New Roman" pitchFamily="18" charset="0"/>
            </a:endParaRPr>
          </a:p>
          <a:p>
            <a:pPr algn="ctr" fontAlgn="base">
              <a:spcBef>
                <a:spcPct val="0"/>
              </a:spcBef>
              <a:spcAft>
                <a:spcPct val="0"/>
              </a:spcAft>
            </a:pPr>
            <a:r>
              <a:rPr lang="ru-RU"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Образовательная деятельность обучающихся с ТМНР по профессиональной коррекции</a:t>
            </a:r>
          </a:p>
          <a:p>
            <a:pPr lvl="0" indent="450850" fontAlgn="base">
              <a:spcBef>
                <a:spcPct val="0"/>
              </a:spcBef>
              <a:spcAft>
                <a:spcPct val="0"/>
              </a:spcAft>
            </a:pPr>
            <a:r>
              <a:rPr lang="ru-RU" sz="1200" b="1" i="1" dirty="0" smtClean="0">
                <a:latin typeface="Times New Roman" pitchFamily="18" charset="0"/>
                <a:ea typeface="Times New Roman" pitchFamily="18" charset="0"/>
                <a:cs typeface="Times New Roman" pitchFamily="18" charset="0"/>
              </a:rPr>
              <a:t>Коррекционная работа  направлены на:</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в</a:t>
            </a:r>
            <a:r>
              <a:rPr lang="ru-RU" sz="1200" dirty="0" smtClean="0">
                <a:latin typeface="Times New Roman" pitchFamily="18" charset="0"/>
                <a:ea typeface="Times New Roman" pitchFamily="18" charset="0"/>
                <a:cs typeface="Times New Roman" pitchFamily="18" charset="0"/>
              </a:rPr>
              <a:t>ыявление особых образовательных потребностей детей с ограниченными возможностями здоровья</a:t>
            </a:r>
            <a:r>
              <a:rPr lang="ru-RU" sz="1200" dirty="0">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сложные дефекты) обусловленных  недостатками в их физическом и ( или) психическом развитии;</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о</a:t>
            </a:r>
            <a:r>
              <a:rPr lang="ru-RU" sz="1200" dirty="0" smtClean="0">
                <a:latin typeface="Times New Roman" pitchFamily="18" charset="0"/>
                <a:ea typeface="Times New Roman" pitchFamily="18" charset="0"/>
                <a:cs typeface="Times New Roman" pitchFamily="18" charset="0"/>
              </a:rPr>
              <a:t>своение детьми с ограниченными возможностями здоровья Программы, их разностороннее развитие с учетом возрастных  и индивидуальных особенностей и особых образовательных потребностей, социальной адаптации.</a:t>
            </a:r>
            <a:endParaRPr lang="ru-RU" sz="1200" dirty="0" smtClean="0">
              <a:latin typeface="Times New Roman" pitchFamily="18" charset="0"/>
              <a:cs typeface="Times New Roman" pitchFamily="18" charset="0"/>
            </a:endParaRPr>
          </a:p>
          <a:p>
            <a:pPr lvl="0" indent="450850" eaLnBrk="0" fontAlgn="base" hangingPunct="0">
              <a:spcBef>
                <a:spcPct val="0"/>
              </a:spcBef>
              <a:spcAft>
                <a:spcPct val="0"/>
              </a:spcAft>
              <a:buFontTx/>
              <a:buChar char="•"/>
            </a:pPr>
            <a:r>
              <a:rPr lang="ru-RU" sz="1200" dirty="0">
                <a:latin typeface="Times New Roman" pitchFamily="18" charset="0"/>
                <a:ea typeface="Times New Roman" pitchFamily="18" charset="0"/>
                <a:cs typeface="Times New Roman" pitchFamily="18" charset="0"/>
              </a:rPr>
              <a:t>о</a:t>
            </a:r>
            <a:r>
              <a:rPr lang="ru-RU" sz="1200" dirty="0" smtClean="0">
                <a:latin typeface="Times New Roman" pitchFamily="18" charset="0"/>
                <a:ea typeface="Times New Roman" pitchFamily="18" charset="0"/>
                <a:cs typeface="Times New Roman" pitchFamily="18" charset="0"/>
              </a:rPr>
              <a:t>существление индивидуально ориентированной психолого-медико- педагогической помощи детям </a:t>
            </a:r>
          </a:p>
          <a:p>
            <a:pPr lvl="0" indent="450850" eaLnBrk="0" fontAlgn="base" hangingPunct="0">
              <a:spcBef>
                <a:spcPct val="0"/>
              </a:spcBef>
              <a:spcAft>
                <a:spcPct val="0"/>
              </a:spcAft>
              <a:buFontTx/>
              <a:buChar char="•"/>
            </a:pPr>
            <a:r>
              <a:rPr lang="ru-RU" sz="1200" dirty="0" smtClean="0">
                <a:latin typeface="Times New Roman" pitchFamily="18" charset="0"/>
                <a:ea typeface="Times New Roman" pitchFamily="18" charset="0"/>
                <a:cs typeface="Times New Roman" pitchFamily="18" charset="0"/>
              </a:rPr>
              <a:t>с ограниченными возможностями здоровья с учетом особенностей психофизического развития и индивидуальных  возможностей детей ( в соответствии с рекомендациями </a:t>
            </a:r>
            <a:r>
              <a:rPr lang="ru-RU" sz="1200" dirty="0" err="1" smtClean="0">
                <a:latin typeface="Times New Roman" pitchFamily="18" charset="0"/>
                <a:ea typeface="Times New Roman" pitchFamily="18" charset="0"/>
                <a:cs typeface="Times New Roman" pitchFamily="18" charset="0"/>
              </a:rPr>
              <a:t>психолого-медико-педагогической</a:t>
            </a:r>
            <a:r>
              <a:rPr lang="ru-RU" sz="1200" dirty="0" smtClean="0">
                <a:latin typeface="Times New Roman" pitchFamily="18" charset="0"/>
                <a:ea typeface="Times New Roman" pitchFamily="18" charset="0"/>
                <a:cs typeface="Times New Roman" pitchFamily="18" charset="0"/>
              </a:rPr>
              <a:t> комиссии); </a:t>
            </a:r>
          </a:p>
          <a:p>
            <a:pPr lvl="0" indent="450850" eaLnBrk="0" fontAlgn="base" hangingPunct="0">
              <a:spcBef>
                <a:spcPct val="0"/>
              </a:spcBef>
              <a:spcAft>
                <a:spcPct val="0"/>
              </a:spcAft>
              <a:buFontTx/>
              <a:buChar char="•"/>
            </a:pPr>
            <a:r>
              <a:rPr lang="ru-RU" sz="1200" dirty="0" smtClean="0">
                <a:latin typeface="Times New Roman" pitchFamily="18" charset="0"/>
                <a:ea typeface="Times New Roman" pitchFamily="18" charset="0"/>
                <a:cs typeface="Times New Roman" pitchFamily="18" charset="0"/>
              </a:rPr>
              <a:t>обеспечение коррекции нарушений развития различных категорий детей с ограниченными возможностями  здоровья,  оказание им квалифицированной помощи в освоении Программы;</a:t>
            </a:r>
          </a:p>
          <a:p>
            <a:pPr indent="450850" eaLnBrk="0" fontAlgn="base" hangingPunct="0">
              <a:spcBef>
                <a:spcPct val="0"/>
              </a:spcBef>
              <a:spcAft>
                <a:spcPct val="0"/>
              </a:spcAft>
            </a:pPr>
            <a:r>
              <a:rPr lang="ru-RU" sz="1200" dirty="0" smtClean="0">
                <a:latin typeface="Times New Roman" pitchFamily="18" charset="0"/>
                <a:cs typeface="Times New Roman" pitchFamily="18" charset="0"/>
              </a:rPr>
              <a:t>Все перечисленные задачи решаются коллективом  дошкольного учреждения, расширенным родительским активом и всеми заинтересованными лицами, оказывающи­ми содействие в воспитании детей данной категории. Программа коррекционной работы специалистов и воспитателей ДОУ на дошкольной ступени образования включает в себя взаимосвязанные направления. </a:t>
            </a:r>
            <a:r>
              <a:rPr lang="ru-RU" sz="1200" b="1" dirty="0" smtClean="0">
                <a:solidFill>
                  <a:srgbClr val="C00000"/>
                </a:solidFill>
                <a:latin typeface="Times New Roman" pitchFamily="18" charset="0"/>
                <a:cs typeface="Times New Roman" pitchFamily="18" charset="0"/>
              </a:rPr>
              <a:t>Данные направления</a:t>
            </a:r>
            <a:r>
              <a:rPr lang="ru-RU" sz="1200"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отражают её основное содержание:</a:t>
            </a:r>
          </a:p>
          <a:p>
            <a:pPr indent="450850" eaLnBrk="0" fontAlgn="base" hangingPunct="0">
              <a:spcBef>
                <a:spcPct val="0"/>
              </a:spcBef>
              <a:spcAft>
                <a:spcPct val="0"/>
              </a:spcAft>
              <a:buFontTx/>
              <a:buChar char="•"/>
            </a:pPr>
            <a:endParaRPr lang="ru-RU" sz="1200" dirty="0" smtClean="0"/>
          </a:p>
          <a:p>
            <a:pPr lvl="0" indent="450850" eaLnBrk="0" fontAlgn="base" hangingPunct="0">
              <a:spcBef>
                <a:spcPct val="0"/>
              </a:spcBef>
              <a:spcAft>
                <a:spcPct val="0"/>
              </a:spcAft>
              <a:buFontTx/>
              <a:buChar char="•"/>
            </a:pPr>
            <a:endParaRPr lang="ru-RU" sz="1200" dirty="0" smtClean="0">
              <a:latin typeface="Times New Roman" pitchFamily="18" charset="0"/>
              <a:ea typeface="Times New Roman" pitchFamily="18" charset="0"/>
              <a:cs typeface="Times New Roman" pitchFamily="18" charset="0"/>
            </a:endParaRPr>
          </a:p>
        </p:txBody>
      </p:sp>
      <p:sp>
        <p:nvSpPr>
          <p:cNvPr id="1026" name="Rectangle 2"/>
          <p:cNvSpPr>
            <a:spLocks noChangeArrowheads="1"/>
          </p:cNvSpPr>
          <p:nvPr/>
        </p:nvSpPr>
        <p:spPr bwMode="auto">
          <a:xfrm>
            <a:off x="-684584" y="-1387226"/>
            <a:ext cx="288033"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i="1" dirty="0" smtClean="0">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80803864"/>
              </p:ext>
            </p:extLst>
          </p:nvPr>
        </p:nvGraphicFramePr>
        <p:xfrm>
          <a:off x="395538" y="3480961"/>
          <a:ext cx="8424935" cy="3249015"/>
        </p:xfrm>
        <a:graphic>
          <a:graphicData uri="http://schemas.openxmlformats.org/drawingml/2006/table">
            <a:tbl>
              <a:tblPr firstRow="1" bandRow="1">
                <a:tableStyleId>{91EBBBCC-DAD2-459C-BE2E-F6DE35CF9A28}</a:tableStyleId>
              </a:tblPr>
              <a:tblGrid>
                <a:gridCol w="1560175"/>
                <a:gridCol w="1372952"/>
                <a:gridCol w="1372952"/>
                <a:gridCol w="1372952"/>
                <a:gridCol w="1372952"/>
                <a:gridCol w="1372952"/>
              </a:tblGrid>
              <a:tr h="524103">
                <a:tc>
                  <a:txBody>
                    <a:bodyPr/>
                    <a:lstStyle/>
                    <a:p>
                      <a:pPr algn="ctr">
                        <a:lnSpc>
                          <a:spcPct val="115000"/>
                        </a:lnSpc>
                        <a:spcAft>
                          <a:spcPts val="0"/>
                        </a:spcAft>
                      </a:pPr>
                      <a:r>
                        <a:rPr lang="ru-RU" sz="1200" dirty="0">
                          <a:solidFill>
                            <a:srgbClr val="C00000"/>
                          </a:solidFill>
                        </a:rPr>
                        <a:t>Направления работы</a:t>
                      </a:r>
                      <a:endParaRPr lang="ru-RU" sz="1100" dirty="0">
                        <a:solidFill>
                          <a:srgbClr val="C000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Учитель-логопед</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Учитель-дефектолог</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Педагог-психолог</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Инструктор физкультуры</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dirty="0">
                          <a:solidFill>
                            <a:srgbClr val="FFFF00"/>
                          </a:solidFill>
                        </a:rPr>
                        <a:t>Музыкальный руководитель</a:t>
                      </a:r>
                      <a:endParaRPr lang="ru-RU" sz="1100" dirty="0">
                        <a:solidFill>
                          <a:srgbClr val="FFFF00"/>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527">
                <a:tc>
                  <a:txBody>
                    <a:bodyPr/>
                    <a:lstStyle/>
                    <a:p>
                      <a:pPr>
                        <a:lnSpc>
                          <a:spcPct val="115000"/>
                        </a:lnSpc>
                        <a:spcAft>
                          <a:spcPts val="600"/>
                        </a:spcAft>
                      </a:pPr>
                      <a:r>
                        <a:rPr lang="ru-RU" sz="1200" b="1" dirty="0"/>
                        <a:t>диагностическая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nSpc>
                          <a:spcPct val="115000"/>
                        </a:lnSpc>
                        <a:spcAft>
                          <a:spcPts val="600"/>
                        </a:spcAft>
                      </a:pPr>
                      <a:r>
                        <a:rPr lang="ru-RU" sz="1200" dirty="0"/>
                        <a:t>обеспечивает  проведение  комплексного обследования и подготовку рекомендаций по оказанию детям </a:t>
                      </a:r>
                      <a:r>
                        <a:rPr lang="ru-RU" sz="1200" dirty="0" err="1"/>
                        <a:t>психолого-медико</a:t>
                      </a:r>
                      <a:r>
                        <a:rPr lang="ru-RU" sz="1200" dirty="0"/>
                        <a:t> – педагогической помощи в условиях образовательного учреждения</a:t>
                      </a:r>
                      <a:r>
                        <a:rPr lang="ru-RU" sz="1200" dirty="0" smtClean="0"/>
                        <a:t>;</a:t>
                      </a:r>
                      <a:endParaRPr lang="ru-RU" sz="11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r>
              <a:tr h="774166">
                <a:tc>
                  <a:txBody>
                    <a:bodyPr/>
                    <a:lstStyle/>
                    <a:p>
                      <a:pPr>
                        <a:lnSpc>
                          <a:spcPct val="115000"/>
                        </a:lnSpc>
                        <a:spcAft>
                          <a:spcPts val="600"/>
                        </a:spcAft>
                      </a:pPr>
                      <a:r>
                        <a:rPr lang="ru-RU" sz="1200" b="1" dirty="0" err="1"/>
                        <a:t>коррекционно</a:t>
                      </a:r>
                      <a:r>
                        <a:rPr lang="ru-RU" sz="1200" b="1" dirty="0"/>
                        <a:t>- развивающая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0" lang="ru-RU" sz="1200" kern="1200" dirty="0" smtClean="0"/>
                        <a:t>обеспечивает своевременную специализированную помощь в освоении содержания обучения и коррекцию недостатков детей с ОВЗ и инвалидов  в условиях дошкольного образовательного учреждения, способствует формированию коммуникативных, регулятивных, личностных, познавательных навыков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02129">
                <a:tc>
                  <a:txBody>
                    <a:bodyPr/>
                    <a:lstStyle/>
                    <a:p>
                      <a:pPr>
                        <a:lnSpc>
                          <a:spcPct val="115000"/>
                        </a:lnSpc>
                        <a:spcAft>
                          <a:spcPts val="600"/>
                        </a:spcAft>
                      </a:pPr>
                      <a:r>
                        <a:rPr lang="ru-RU" sz="1200" b="1" dirty="0"/>
                        <a:t>консультативная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kumimoji="0" lang="ru-RU" sz="1200" kern="1200" dirty="0" smtClean="0"/>
                        <a:t>обеспечивает непрерывность специального сопровождения детей с ОВЗ и их семей по вопросам реализации дифференцированных </a:t>
                      </a:r>
                      <a:r>
                        <a:rPr kumimoji="0" lang="ru-RU" sz="1200" kern="1200" dirty="0" err="1" smtClean="0"/>
                        <a:t>психолого</a:t>
                      </a:r>
                      <a:r>
                        <a:rPr kumimoji="0" lang="ru-RU" sz="1200" kern="1200" dirty="0" smtClean="0"/>
                        <a:t>- педагогических условий обучения, воспитания, коррекции, развития и социализации воспитанников;</a:t>
                      </a: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612174">
                <a:tc>
                  <a:txBody>
                    <a:bodyPr/>
                    <a:lstStyle/>
                    <a:p>
                      <a:pPr>
                        <a:lnSpc>
                          <a:spcPct val="115000"/>
                        </a:lnSpc>
                        <a:spcAft>
                          <a:spcPts val="600"/>
                        </a:spcAft>
                      </a:pPr>
                      <a:r>
                        <a:rPr lang="ru-RU" sz="1200" b="1" dirty="0"/>
                        <a:t>информационно – просветительская работа</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nSpc>
                          <a:spcPct val="115000"/>
                        </a:lnSpc>
                        <a:spcAft>
                          <a:spcPts val="600"/>
                        </a:spcAft>
                      </a:pPr>
                      <a:r>
                        <a:rPr lang="ru-RU" sz="1200" dirty="0"/>
                        <a:t>направлена на разъяснительную деятельность по вопросам, связанным с особенностями образовательного процесса для детей с ОВЗ, их родителями (законными представителями), педагогическими работниками</a:t>
                      </a:r>
                      <a:r>
                        <a:rPr lang="ru-RU" sz="1200" dirty="0" smtClean="0"/>
                        <a:t>.</a:t>
                      </a:r>
                      <a:endParaRPr lang="ru-RU" sz="1100" b="0" dirty="0">
                        <a:solidFill>
                          <a:schemeClr val="tx1"/>
                        </a:solidFill>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c hMerge="1">
                  <a:txBody>
                    <a:bodyPr/>
                    <a:lstStyle/>
                    <a:p>
                      <a:pPr>
                        <a:lnSpc>
                          <a:spcPct val="115000"/>
                        </a:lnSpc>
                        <a:spcAft>
                          <a:spcPts val="600"/>
                        </a:spcAft>
                      </a:pP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Схема 2"/>
          <p:cNvGraphicFramePr/>
          <p:nvPr>
            <p:extLst>
              <p:ext uri="{D42A27DB-BD31-4B8C-83A1-F6EECF244321}">
                <p14:modId xmlns:p14="http://schemas.microsoft.com/office/powerpoint/2010/main" val="1032993198"/>
              </p:ext>
            </p:extLst>
          </p:nvPr>
        </p:nvGraphicFramePr>
        <p:xfrm>
          <a:off x="0" y="836712"/>
          <a:ext cx="9067800" cy="4074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Rectangle 3"/>
          <p:cNvSpPr>
            <a:spLocks noChangeArrowheads="1"/>
          </p:cNvSpPr>
          <p:nvPr/>
        </p:nvSpPr>
        <p:spPr bwMode="auto">
          <a:xfrm>
            <a:off x="395536" y="2811416"/>
            <a:ext cx="8496944"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lang="ru-RU" sz="1400" dirty="0" smtClean="0">
              <a:latin typeface="Times New Roman" pitchFamily="18" charset="0"/>
              <a:ea typeface="Times New Roman" pitchFamily="18" charset="0"/>
              <a:cs typeface="Times New Roman" pitchFamily="18" charset="0"/>
            </a:endParaRPr>
          </a:p>
          <a:p>
            <a:pPr indent="457200" fontAlgn="base">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endPar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indent="457200" fontAlgn="base">
              <a:lnSpc>
                <a:spcPct val="150000"/>
              </a:lnSpc>
              <a:spcBef>
                <a:spcPct val="0"/>
              </a:spcBef>
              <a:spcAft>
                <a:spcPct val="0"/>
              </a:spcAft>
              <a:tabLst>
                <a:tab pos="5940425" algn="l"/>
              </a:tabLst>
            </a:pPr>
            <a:r>
              <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rPr>
              <a:t>Содержание работы по комплексному сопровождению развития ребёнка базируется на интеграции </a:t>
            </a:r>
            <a:r>
              <a:rPr kumimoji="0" lang="ru-RU" sz="1200" b="1" i="1" u="none" strike="noStrike" cap="none" normalizeH="0" baseline="0" dirty="0" smtClean="0">
                <a:ln>
                  <a:noFill/>
                </a:ln>
                <a:effectLst/>
                <a:latin typeface="Times New Roman" pitchFamily="18" charset="0"/>
                <a:ea typeface="Times New Roman" pitchFamily="18" charset="0"/>
                <a:cs typeface="Times New Roman" pitchFamily="18" charset="0"/>
              </a:rPr>
              <a:t>модульной системы</a:t>
            </a:r>
            <a:r>
              <a:rPr kumimoji="0" lang="ru-RU" sz="1200" b="1" i="0" u="none" strike="noStrike" cap="none" normalizeH="0" baseline="0" dirty="0" smtClean="0">
                <a:ln>
                  <a:noFill/>
                </a:ln>
                <a:effectLst/>
                <a:latin typeface="Times New Roman" pitchFamily="18" charset="0"/>
                <a:ea typeface="Times New Roman" pitchFamily="18" charset="0"/>
                <a:cs typeface="Times New Roman" pitchFamily="18" charset="0"/>
              </a:rPr>
              <a:t> деятельности специалистов в виде взаимодействующих модулей с чётким определением задач каждого.</a:t>
            </a:r>
            <a:r>
              <a:rPr lang="ru-RU" sz="1200" dirty="0" smtClean="0">
                <a:latin typeface="Times New Roman" pitchFamily="18" charset="0"/>
                <a:cs typeface="Times New Roman" pitchFamily="18" charset="0"/>
              </a:rPr>
              <a:t> Решение конкретных задач коррекционно-развивающей работы, обозначенных в каждом разделе «Программы», возможно лишь при условии комплексного подхода к воспитанию и образованию, тесной взаимосвязи в работе всех специалистов (учителя-логопеда, педагога-психолога, воспитателей и педагогов дополнительного образования) дошкольной организации, а также при участии родителей в реализации программных требований.</a:t>
            </a:r>
          </a:p>
          <a:p>
            <a:pPr marL="0" marR="0" lvl="0" indent="457200" algn="l" defTabSz="914400" rtl="0" eaLnBrk="1" fontAlgn="base" latinLnBrk="0" hangingPunct="1">
              <a:lnSpc>
                <a:spcPct val="100000"/>
              </a:lnSpc>
              <a:spcBef>
                <a:spcPct val="0"/>
              </a:spcBef>
              <a:spcAft>
                <a:spcPct val="0"/>
              </a:spcAft>
              <a:buClrTx/>
              <a:buSzTx/>
              <a:buFontTx/>
              <a:buNone/>
              <a:tabLst>
                <a:tab pos="5940425" algn="l"/>
              </a:tabLst>
            </a:pPr>
            <a:endParaRPr kumimoji="0" lang="ru-RU" sz="1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87" name="Rectangle 8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5601" name="Полотно 172"/>
          <p:cNvGrpSpPr>
            <a:grpSpLocks/>
          </p:cNvGrpSpPr>
          <p:nvPr/>
        </p:nvGrpSpPr>
        <p:grpSpPr bwMode="auto">
          <a:xfrm>
            <a:off x="1" y="404664"/>
            <a:ext cx="9144000" cy="6264696"/>
            <a:chOff x="0" y="0"/>
            <a:chExt cx="98336" cy="59436"/>
          </a:xfrm>
        </p:grpSpPr>
        <p:sp>
          <p:nvSpPr>
            <p:cNvPr id="25686" name="AutoShape 86"/>
            <p:cNvSpPr>
              <a:spLocks noChangeAspect="1" noChangeArrowheads="1"/>
            </p:cNvSpPr>
            <p:nvPr/>
          </p:nvSpPr>
          <p:spPr bwMode="auto">
            <a:xfrm>
              <a:off x="0" y="0"/>
              <a:ext cx="98336" cy="59436"/>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5685" name="Oval 4"/>
            <p:cNvSpPr>
              <a:spLocks noChangeArrowheads="1"/>
            </p:cNvSpPr>
            <p:nvPr/>
          </p:nvSpPr>
          <p:spPr bwMode="auto">
            <a:xfrm>
              <a:off x="42295" y="0"/>
              <a:ext cx="18289" cy="17141"/>
            </a:xfrm>
            <a:prstGeom prst="ellipse">
              <a:avLst/>
            </a:prstGeom>
            <a:gradFill rotWithShape="0">
              <a:gsLst>
                <a:gs pos="0">
                  <a:srgbClr val="FFFF00"/>
                </a:gs>
                <a:gs pos="100000">
                  <a:srgbClr val="FFFFCC"/>
                </a:gs>
              </a:gsLst>
              <a:lin ang="5400000" scaled="1"/>
            </a:gradFill>
            <a:ln w="9525">
              <a:solidFill>
                <a:srgbClr val="000000"/>
              </a:solidFill>
              <a:round/>
              <a:headEnd/>
              <a:tailEnd/>
            </a:ln>
            <a:effectLst>
              <a:outerShdw dist="28398" dir="1593903" algn="ctr" rotWithShape="0">
                <a:srgbClr val="808080"/>
              </a:outerShdw>
            </a:effectLst>
          </p:spPr>
          <p:txBody>
            <a:bodyPr vert="horz" wrap="square" lIns="91440" tIns="45720" rIns="91440" bIns="45720" numCol="1" anchor="t" anchorCtr="0" compatLnSpc="1">
              <a:prstTxWarp prst="textNoShape">
                <a:avLst/>
              </a:prstTxWarp>
            </a:bodyPr>
            <a:lstStyle/>
            <a:p>
              <a:endParaRPr lang="ru-RU"/>
            </a:p>
          </p:txBody>
        </p:sp>
        <p:sp>
          <p:nvSpPr>
            <p:cNvPr id="25684" name="Oval 5"/>
            <p:cNvSpPr>
              <a:spLocks noChangeArrowheads="1"/>
            </p:cNvSpPr>
            <p:nvPr/>
          </p:nvSpPr>
          <p:spPr bwMode="auto">
            <a:xfrm>
              <a:off x="43428" y="6859"/>
              <a:ext cx="16009" cy="343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РЕБЁНОК </a:t>
              </a:r>
              <a:endParaRPr kumimoji="0" lang="ru-RU" sz="1800" b="0" i="0" u="none" strike="noStrike" cap="none" normalizeH="0" baseline="0" smtClean="0">
                <a:ln>
                  <a:noFill/>
                </a:ln>
                <a:solidFill>
                  <a:schemeClr val="tx1"/>
                </a:solidFill>
                <a:effectLst/>
                <a:latin typeface="Arial" pitchFamily="34" charset="0"/>
              </a:endParaRPr>
            </a:p>
          </p:txBody>
        </p:sp>
        <p:sp>
          <p:nvSpPr>
            <p:cNvPr id="25683" name="Oval 6"/>
            <p:cNvSpPr>
              <a:spLocks noChangeArrowheads="1"/>
            </p:cNvSpPr>
            <p:nvPr/>
          </p:nvSpPr>
          <p:spPr bwMode="auto">
            <a:xfrm>
              <a:off x="4572" y="32000"/>
              <a:ext cx="30858" cy="4564"/>
            </a:xfrm>
            <a:prstGeom prst="ellipse">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Инструктор по </a:t>
              </a:r>
              <a:r>
                <a:rPr lang="ru-RU" sz="1100" b="1" dirty="0" smtClean="0">
                  <a:latin typeface="Times New Roman" pitchFamily="18" charset="0"/>
                  <a:ea typeface="Times New Roman" pitchFamily="18" charset="0"/>
                  <a:cs typeface="Times New Roman" pitchFamily="18" charset="0"/>
                </a:rPr>
                <a:t>физической культуре</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82" name="Oval 7"/>
            <p:cNvSpPr>
              <a:spLocks noChangeArrowheads="1"/>
            </p:cNvSpPr>
            <p:nvPr/>
          </p:nvSpPr>
          <p:spPr bwMode="auto">
            <a:xfrm>
              <a:off x="66199" y="29299"/>
              <a:ext cx="28759" cy="6109"/>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100" b="1" dirty="0" smtClean="0">
                  <a:latin typeface="Times New Roman" pitchFamily="18" charset="0"/>
                  <a:cs typeface="Times New Roman" pitchFamily="18" charset="0"/>
                </a:rPr>
                <a:t>Старший воспитатель</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81" name="Oval 8"/>
            <p:cNvSpPr>
              <a:spLocks noChangeArrowheads="1"/>
            </p:cNvSpPr>
            <p:nvPr/>
          </p:nvSpPr>
          <p:spPr bwMode="auto">
            <a:xfrm>
              <a:off x="69729" y="0"/>
              <a:ext cx="25229" cy="4566"/>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Учитель-логопед</a:t>
              </a:r>
              <a:endParaRPr kumimoji="0" lang="ru-RU" sz="1800" b="0" i="0" u="none" strike="noStrike" cap="none" normalizeH="0" baseline="0" smtClean="0">
                <a:ln>
                  <a:noFill/>
                </a:ln>
                <a:solidFill>
                  <a:schemeClr val="tx1"/>
                </a:solidFill>
                <a:effectLst/>
                <a:latin typeface="Arial" pitchFamily="34" charset="0"/>
              </a:endParaRPr>
            </a:p>
          </p:txBody>
        </p:sp>
        <p:sp>
          <p:nvSpPr>
            <p:cNvPr id="25680" name="Oval 9"/>
            <p:cNvSpPr>
              <a:spLocks noChangeArrowheads="1"/>
            </p:cNvSpPr>
            <p:nvPr/>
          </p:nvSpPr>
          <p:spPr bwMode="auto">
            <a:xfrm>
              <a:off x="4572" y="0"/>
              <a:ext cx="29712" cy="4564"/>
            </a:xfrm>
            <a:prstGeom prst="ellipse">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Педагог-психолог </a:t>
              </a:r>
              <a:endParaRPr kumimoji="0" lang="ru-RU" sz="1800" b="0" i="0" u="none" strike="noStrike" cap="none" normalizeH="0" baseline="0" smtClean="0">
                <a:ln>
                  <a:noFill/>
                </a:ln>
                <a:solidFill>
                  <a:schemeClr val="tx1"/>
                </a:solidFill>
                <a:effectLst/>
                <a:latin typeface="Arial" pitchFamily="34" charset="0"/>
              </a:endParaRPr>
            </a:p>
          </p:txBody>
        </p:sp>
        <p:sp>
          <p:nvSpPr>
            <p:cNvPr id="25679" name="Oval 10"/>
            <p:cNvSpPr>
              <a:spLocks noChangeArrowheads="1"/>
            </p:cNvSpPr>
            <p:nvPr/>
          </p:nvSpPr>
          <p:spPr bwMode="auto">
            <a:xfrm>
              <a:off x="65716" y="43434"/>
              <a:ext cx="29242" cy="4553"/>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Медицинские работники</a:t>
              </a:r>
              <a:endParaRPr kumimoji="0" lang="ru-RU" sz="1800" b="0" i="0" u="none" strike="noStrike" cap="none" normalizeH="0" baseline="0" smtClean="0">
                <a:ln>
                  <a:noFill/>
                </a:ln>
                <a:solidFill>
                  <a:schemeClr val="tx1"/>
                </a:solidFill>
                <a:effectLst/>
                <a:latin typeface="Arial" pitchFamily="34" charset="0"/>
              </a:endParaRPr>
            </a:p>
          </p:txBody>
        </p:sp>
        <p:sp>
          <p:nvSpPr>
            <p:cNvPr id="25678" name="Oval 11"/>
            <p:cNvSpPr>
              <a:spLocks noChangeArrowheads="1"/>
            </p:cNvSpPr>
            <p:nvPr/>
          </p:nvSpPr>
          <p:spPr bwMode="auto">
            <a:xfrm>
              <a:off x="42297" y="22866"/>
              <a:ext cx="18276" cy="6433"/>
            </a:xfrm>
            <a:prstGeom prst="ellipse">
              <a:avLst/>
            </a:prstGeom>
            <a:gradFill rotWithShape="0">
              <a:gsLst>
                <a:gs pos="0">
                  <a:srgbClr val="FFFFFF">
                    <a:alpha val="99001"/>
                  </a:srgbClr>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Музыкальный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руководитель</a:t>
              </a:r>
              <a:endParaRPr kumimoji="0" lang="ru-RU" sz="1800" b="0" i="0" u="none" strike="noStrike" cap="none" normalizeH="0" baseline="0" smtClean="0">
                <a:ln>
                  <a:noFill/>
                </a:ln>
                <a:solidFill>
                  <a:schemeClr val="tx1"/>
                </a:solidFill>
                <a:effectLst/>
                <a:latin typeface="Arial" pitchFamily="34" charset="0"/>
              </a:endParaRPr>
            </a:p>
          </p:txBody>
        </p:sp>
        <p:sp>
          <p:nvSpPr>
            <p:cNvPr id="25677" name="AutoShape 12"/>
            <p:cNvSpPr>
              <a:spLocks noChangeArrowheads="1"/>
            </p:cNvSpPr>
            <p:nvPr/>
          </p:nvSpPr>
          <p:spPr bwMode="auto">
            <a:xfrm>
              <a:off x="0" y="18858"/>
              <a:ext cx="20568" cy="2852"/>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Анкетирование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76" name="AutoShape 13"/>
            <p:cNvSpPr>
              <a:spLocks noChangeArrowheads="1"/>
            </p:cNvSpPr>
            <p:nvPr/>
          </p:nvSpPr>
          <p:spPr bwMode="auto">
            <a:xfrm>
              <a:off x="0" y="8476"/>
              <a:ext cx="20568" cy="2972"/>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75" name="AutoShape 14"/>
            <p:cNvSpPr>
              <a:spLocks noChangeArrowheads="1"/>
            </p:cNvSpPr>
            <p:nvPr/>
          </p:nvSpPr>
          <p:spPr bwMode="auto">
            <a:xfrm>
              <a:off x="0" y="10765"/>
              <a:ext cx="10290" cy="2952"/>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74" name="AutoShape 15"/>
            <p:cNvSpPr>
              <a:spLocks noChangeArrowheads="1"/>
            </p:cNvSpPr>
            <p:nvPr/>
          </p:nvSpPr>
          <p:spPr bwMode="auto">
            <a:xfrm>
              <a:off x="29" y="13142"/>
              <a:ext cx="20568" cy="2854"/>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73" name="AutoShape 16"/>
            <p:cNvSpPr>
              <a:spLocks noChangeArrowheads="1"/>
            </p:cNvSpPr>
            <p:nvPr/>
          </p:nvSpPr>
          <p:spPr bwMode="auto">
            <a:xfrm>
              <a:off x="26" y="15997"/>
              <a:ext cx="20568" cy="2658"/>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Текущее обследование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72" name="AutoShape 17"/>
            <p:cNvSpPr>
              <a:spLocks noChangeArrowheads="1"/>
            </p:cNvSpPr>
            <p:nvPr/>
          </p:nvSpPr>
          <p:spPr bwMode="auto">
            <a:xfrm>
              <a:off x="363" y="5620"/>
              <a:ext cx="20568" cy="2855"/>
            </a:xfrm>
            <a:prstGeom prst="roundRect">
              <a:avLst>
                <a:gd name="adj" fmla="val 16667"/>
              </a:avLst>
            </a:prstGeom>
            <a:gradFill rotWithShape="0">
              <a:gsLst>
                <a:gs pos="0">
                  <a:srgbClr val="FFC000"/>
                </a:gs>
                <a:gs pos="100000">
                  <a:srgbClr val="FFC000">
                    <a:gamma/>
                    <a:tint val="20000"/>
                    <a:invGamma/>
                  </a:srgbClr>
                </a:gs>
              </a:gsLst>
              <a:lin ang="27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Психопросвещение</a:t>
              </a:r>
              <a:endParaRPr kumimoji="0" lang="ru-RU" sz="1800" b="0" i="0" u="none" strike="noStrike" cap="none" normalizeH="0" baseline="0" smtClean="0">
                <a:ln>
                  <a:noFill/>
                </a:ln>
                <a:solidFill>
                  <a:schemeClr val="tx1"/>
                </a:solidFill>
                <a:effectLst/>
                <a:latin typeface="Arial" pitchFamily="34" charset="0"/>
              </a:endParaRPr>
            </a:p>
          </p:txBody>
        </p:sp>
        <p:sp>
          <p:nvSpPr>
            <p:cNvPr id="25671" name="AutoShape 18"/>
            <p:cNvSpPr>
              <a:spLocks noChangeArrowheads="1"/>
            </p:cNvSpPr>
            <p:nvPr/>
          </p:nvSpPr>
          <p:spPr bwMode="auto">
            <a:xfrm>
              <a:off x="0" y="21713"/>
              <a:ext cx="10290" cy="4567"/>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Соц. адаптация</a:t>
              </a:r>
              <a:endParaRPr kumimoji="0" lang="ru-RU" sz="1800" b="0" i="0" u="none" strike="noStrike" cap="none" normalizeH="0" baseline="0" smtClean="0">
                <a:ln>
                  <a:noFill/>
                </a:ln>
                <a:solidFill>
                  <a:schemeClr val="tx1"/>
                </a:solidFill>
                <a:effectLst/>
                <a:latin typeface="Arial" pitchFamily="34" charset="0"/>
              </a:endParaRPr>
            </a:p>
          </p:txBody>
        </p:sp>
        <p:sp>
          <p:nvSpPr>
            <p:cNvPr id="25670" name="AutoShape 19"/>
            <p:cNvSpPr>
              <a:spLocks noChangeArrowheads="1"/>
            </p:cNvSpPr>
            <p:nvPr/>
          </p:nvSpPr>
          <p:spPr bwMode="auto">
            <a:xfrm>
              <a:off x="20931" y="5524"/>
              <a:ext cx="20192" cy="2952"/>
            </a:xfrm>
            <a:prstGeom prst="roundRect">
              <a:avLst>
                <a:gd name="adj" fmla="val 16667"/>
              </a:avLst>
            </a:prstGeom>
            <a:gradFill rotWithShape="0">
              <a:gsLst>
                <a:gs pos="0">
                  <a:srgbClr val="FFC000"/>
                </a:gs>
                <a:gs pos="100000">
                  <a:srgbClr val="FFC000">
                    <a:gamma/>
                    <a:tint val="20000"/>
                    <a:invGamma/>
                  </a:srgbClr>
                </a:gs>
              </a:gsLst>
              <a:lin ang="27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Психопрофилактика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69" name="AutoShape 20"/>
            <p:cNvSpPr>
              <a:spLocks noChangeArrowheads="1"/>
            </p:cNvSpPr>
            <p:nvPr/>
          </p:nvSpPr>
          <p:spPr bwMode="auto">
            <a:xfrm>
              <a:off x="20931" y="8475"/>
              <a:ext cx="20406" cy="2947"/>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Практикумы</a:t>
              </a:r>
              <a:endParaRPr kumimoji="0" lang="ru-RU" sz="1800" b="0" i="0" u="none" strike="noStrike" cap="none" normalizeH="0" baseline="0" smtClean="0">
                <a:ln>
                  <a:noFill/>
                </a:ln>
                <a:solidFill>
                  <a:schemeClr val="tx1"/>
                </a:solidFill>
                <a:effectLst/>
                <a:latin typeface="Arial" pitchFamily="34" charset="0"/>
              </a:endParaRPr>
            </a:p>
          </p:txBody>
        </p:sp>
        <p:sp>
          <p:nvSpPr>
            <p:cNvPr id="25668" name="AutoShape 21"/>
            <p:cNvSpPr>
              <a:spLocks noChangeArrowheads="1"/>
            </p:cNvSpPr>
            <p:nvPr/>
          </p:nvSpPr>
          <p:spPr bwMode="auto">
            <a:xfrm>
              <a:off x="10290" y="10764"/>
              <a:ext cx="10278" cy="248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Лекции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67" name="AutoShape 22"/>
            <p:cNvSpPr>
              <a:spLocks noChangeArrowheads="1"/>
            </p:cNvSpPr>
            <p:nvPr/>
          </p:nvSpPr>
          <p:spPr bwMode="auto">
            <a:xfrm>
              <a:off x="20568" y="10765"/>
              <a:ext cx="10290" cy="295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Всеобуч </a:t>
              </a:r>
              <a:endParaRPr kumimoji="0" lang="ru-RU" sz="1800" b="0" i="0" u="none" strike="noStrike" cap="none" normalizeH="0" baseline="0" smtClean="0">
                <a:ln>
                  <a:noFill/>
                </a:ln>
                <a:solidFill>
                  <a:schemeClr val="tx1"/>
                </a:solidFill>
                <a:effectLst/>
                <a:latin typeface="Arial" pitchFamily="34" charset="0"/>
              </a:endParaRPr>
            </a:p>
          </p:txBody>
        </p:sp>
        <p:sp>
          <p:nvSpPr>
            <p:cNvPr id="25666" name="AutoShape 23"/>
            <p:cNvSpPr>
              <a:spLocks noChangeArrowheads="1"/>
            </p:cNvSpPr>
            <p:nvPr/>
          </p:nvSpPr>
          <p:spPr bwMode="auto">
            <a:xfrm>
              <a:off x="30858" y="10765"/>
              <a:ext cx="10291" cy="295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Информация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65" name="AutoShape 24"/>
            <p:cNvSpPr>
              <a:spLocks noChangeArrowheads="1"/>
            </p:cNvSpPr>
            <p:nvPr/>
          </p:nvSpPr>
          <p:spPr bwMode="auto">
            <a:xfrm>
              <a:off x="20554" y="13716"/>
              <a:ext cx="20945" cy="2761"/>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Психокоррекция</a:t>
              </a:r>
              <a:endParaRPr kumimoji="0" lang="ru-RU" sz="1800" b="0" i="0" u="none" strike="noStrike" cap="none" normalizeH="0" baseline="0" smtClean="0">
                <a:ln>
                  <a:noFill/>
                </a:ln>
                <a:solidFill>
                  <a:schemeClr val="tx1"/>
                </a:solidFill>
                <a:effectLst/>
                <a:latin typeface="Arial" pitchFamily="34" charset="0"/>
              </a:endParaRPr>
            </a:p>
          </p:txBody>
        </p:sp>
        <p:sp>
          <p:nvSpPr>
            <p:cNvPr id="25664" name="AutoShape 25"/>
            <p:cNvSpPr>
              <a:spLocks noChangeArrowheads="1"/>
            </p:cNvSpPr>
            <p:nvPr/>
          </p:nvSpPr>
          <p:spPr bwMode="auto">
            <a:xfrm>
              <a:off x="20516" y="15713"/>
              <a:ext cx="20908" cy="3416"/>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психических функций</a:t>
              </a:r>
              <a:endParaRPr kumimoji="0" lang="ru-RU" sz="1800" b="0" i="0" u="none" strike="noStrike" cap="none" normalizeH="0" baseline="0" smtClean="0">
                <a:ln>
                  <a:noFill/>
                </a:ln>
                <a:solidFill>
                  <a:schemeClr val="tx1"/>
                </a:solidFill>
                <a:effectLst/>
                <a:latin typeface="Arial" pitchFamily="34" charset="0"/>
              </a:endParaRPr>
            </a:p>
          </p:txBody>
        </p:sp>
        <p:sp>
          <p:nvSpPr>
            <p:cNvPr id="25663" name="AutoShape 26"/>
            <p:cNvSpPr>
              <a:spLocks noChangeArrowheads="1"/>
            </p:cNvSpPr>
            <p:nvPr/>
          </p:nvSpPr>
          <p:spPr bwMode="auto">
            <a:xfrm>
              <a:off x="10290" y="21712"/>
              <a:ext cx="10264" cy="4567"/>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Эмоц. Комфорт  </a:t>
              </a:r>
              <a:endParaRPr kumimoji="0" lang="ru-RU" sz="1800" b="0" i="0" u="none" strike="noStrike" cap="none" normalizeH="0" baseline="0" smtClean="0">
                <a:ln>
                  <a:noFill/>
                </a:ln>
                <a:solidFill>
                  <a:schemeClr val="tx1"/>
                </a:solidFill>
                <a:effectLst/>
                <a:latin typeface="Arial" pitchFamily="34" charset="0"/>
              </a:endParaRPr>
            </a:p>
          </p:txBody>
        </p:sp>
        <p:sp>
          <p:nvSpPr>
            <p:cNvPr id="25662" name="AutoShape 27"/>
            <p:cNvSpPr>
              <a:spLocks noChangeArrowheads="1"/>
            </p:cNvSpPr>
            <p:nvPr/>
          </p:nvSpPr>
          <p:spPr bwMode="auto">
            <a:xfrm>
              <a:off x="20516" y="19129"/>
              <a:ext cx="20555" cy="2856"/>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Взаимодействие с родителями</a:t>
              </a:r>
              <a:endParaRPr kumimoji="0" lang="ru-RU"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61" name="AutoShape 28"/>
            <p:cNvSpPr>
              <a:spLocks noChangeArrowheads="1"/>
            </p:cNvSpPr>
            <p:nvPr/>
          </p:nvSpPr>
          <p:spPr bwMode="auto">
            <a:xfrm>
              <a:off x="20568" y="21715"/>
              <a:ext cx="10290" cy="4563"/>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Тренинги </a:t>
              </a:r>
              <a:endParaRPr kumimoji="0" lang="ru-RU" sz="1800" b="0" i="0" u="none" strike="noStrike" cap="none" normalizeH="0" baseline="0" smtClean="0">
                <a:ln>
                  <a:noFill/>
                </a:ln>
                <a:solidFill>
                  <a:schemeClr val="tx1"/>
                </a:solidFill>
                <a:effectLst/>
                <a:latin typeface="Arial" pitchFamily="34" charset="0"/>
              </a:endParaRPr>
            </a:p>
          </p:txBody>
        </p:sp>
        <p:sp>
          <p:nvSpPr>
            <p:cNvPr id="25660" name="AutoShape 29"/>
            <p:cNvSpPr>
              <a:spLocks noChangeArrowheads="1"/>
            </p:cNvSpPr>
            <p:nvPr/>
          </p:nvSpPr>
          <p:spPr bwMode="auto">
            <a:xfrm>
              <a:off x="30858" y="21717"/>
              <a:ext cx="10291" cy="4563"/>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Занятия  </a:t>
              </a:r>
              <a:endParaRPr kumimoji="0" lang="ru-RU" sz="1800" b="0" i="0" u="none" strike="noStrike" cap="none" normalizeH="0" baseline="0" smtClean="0">
                <a:ln>
                  <a:noFill/>
                </a:ln>
                <a:solidFill>
                  <a:schemeClr val="tx1"/>
                </a:solidFill>
                <a:effectLst/>
                <a:latin typeface="Arial" pitchFamily="34" charset="0"/>
              </a:endParaRPr>
            </a:p>
          </p:txBody>
        </p:sp>
        <p:sp>
          <p:nvSpPr>
            <p:cNvPr id="25659" name="AutoShape 30"/>
            <p:cNvSpPr>
              <a:spLocks noChangeArrowheads="1"/>
            </p:cNvSpPr>
            <p:nvPr/>
          </p:nvSpPr>
          <p:spPr bwMode="auto">
            <a:xfrm>
              <a:off x="0" y="39996"/>
              <a:ext cx="20568" cy="286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a:t>
              </a:r>
              <a:endParaRPr kumimoji="0" lang="ru-RU" sz="1800" b="0" i="0" u="none" strike="noStrike" cap="none" normalizeH="0" baseline="0" smtClean="0">
                <a:ln>
                  <a:noFill/>
                </a:ln>
                <a:solidFill>
                  <a:schemeClr val="tx1"/>
                </a:solidFill>
                <a:effectLst/>
                <a:latin typeface="Arial" pitchFamily="34" charset="0"/>
              </a:endParaRPr>
            </a:p>
          </p:txBody>
        </p:sp>
        <p:sp>
          <p:nvSpPr>
            <p:cNvPr id="25658" name="AutoShape 31"/>
            <p:cNvSpPr>
              <a:spLocks noChangeArrowheads="1"/>
            </p:cNvSpPr>
            <p:nvPr/>
          </p:nvSpPr>
          <p:spPr bwMode="auto">
            <a:xfrm>
              <a:off x="20931" y="39996"/>
              <a:ext cx="20568" cy="429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57" name="AutoShape 32"/>
            <p:cNvSpPr>
              <a:spLocks noChangeArrowheads="1"/>
            </p:cNvSpPr>
            <p:nvPr/>
          </p:nvSpPr>
          <p:spPr bwMode="auto">
            <a:xfrm>
              <a:off x="0" y="42861"/>
              <a:ext cx="20568" cy="2855"/>
            </a:xfrm>
            <a:prstGeom prst="roundRect">
              <a:avLst>
                <a:gd name="adj" fmla="val 16667"/>
              </a:avLst>
            </a:prstGeom>
            <a:gradFill rotWithShape="0">
              <a:gsLst>
                <a:gs pos="0">
                  <a:srgbClr val="9BBB59"/>
                </a:gs>
                <a:gs pos="100000">
                  <a:srgbClr val="9BBB59">
                    <a:gamma/>
                    <a:tint val="20000"/>
                    <a:invGamma/>
                  </a:srgbClr>
                </a:gs>
              </a:gsLst>
              <a:lin ang="270000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56" name="AutoShape 33"/>
            <p:cNvSpPr>
              <a:spLocks noChangeArrowheads="1"/>
            </p:cNvSpPr>
            <p:nvPr/>
          </p:nvSpPr>
          <p:spPr bwMode="auto">
            <a:xfrm>
              <a:off x="20568" y="43435"/>
              <a:ext cx="20568" cy="5718"/>
            </a:xfrm>
            <a:prstGeom prst="roundRect">
              <a:avLst>
                <a:gd name="adj" fmla="val 16667"/>
              </a:avLst>
            </a:prstGeom>
            <a:gradFill rotWithShape="0">
              <a:gsLst>
                <a:gs pos="0">
                  <a:srgbClr val="8064A2">
                    <a:gamma/>
                    <a:tint val="20000"/>
                    <a:invGamma/>
                  </a:srgbClr>
                </a:gs>
                <a:gs pos="100000">
                  <a:srgbClr val="8064A2"/>
                </a:gs>
              </a:gsLst>
              <a:lin ang="5400000" scaled="1"/>
            </a:gradFill>
            <a:ln w="38100">
              <a:solidFill>
                <a:srgbClr val="F2F2F2"/>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Текущее обследование физического развития</a:t>
              </a:r>
              <a:endParaRPr kumimoji="0" lang="ru-RU" sz="1800" b="0" i="0" u="none" strike="noStrike" cap="none" normalizeH="0" baseline="0" smtClean="0">
                <a:ln>
                  <a:noFill/>
                </a:ln>
                <a:solidFill>
                  <a:schemeClr val="tx1"/>
                </a:solidFill>
                <a:effectLst/>
                <a:latin typeface="Arial" pitchFamily="34" charset="0"/>
              </a:endParaRPr>
            </a:p>
          </p:txBody>
        </p:sp>
        <p:sp>
          <p:nvSpPr>
            <p:cNvPr id="25655" name="AutoShape 34"/>
            <p:cNvSpPr>
              <a:spLocks noChangeArrowheads="1"/>
            </p:cNvSpPr>
            <p:nvPr/>
          </p:nvSpPr>
          <p:spPr bwMode="auto">
            <a:xfrm>
              <a:off x="10290" y="45718"/>
              <a:ext cx="10264" cy="3435"/>
            </a:xfrm>
            <a:prstGeom prst="roundRect">
              <a:avLst>
                <a:gd name="adj" fmla="val 16667"/>
              </a:avLst>
            </a:prstGeom>
            <a:gradFill rotWithShape="0">
              <a:gsLst>
                <a:gs pos="0">
                  <a:srgbClr val="9BBB59"/>
                </a:gs>
                <a:gs pos="100000">
                  <a:srgbClr val="9BBB59">
                    <a:gamma/>
                    <a:tint val="20000"/>
                    <a:invGamma/>
                  </a:srgbClr>
                </a:gs>
              </a:gsLst>
              <a:lin ang="270000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Рекомендации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54" name="AutoShape 35"/>
            <p:cNvSpPr>
              <a:spLocks noChangeArrowheads="1"/>
            </p:cNvSpPr>
            <p:nvPr/>
          </p:nvSpPr>
          <p:spPr bwMode="auto">
            <a:xfrm>
              <a:off x="0" y="45718"/>
              <a:ext cx="10290" cy="3435"/>
            </a:xfrm>
            <a:prstGeom prst="roundRect">
              <a:avLst>
                <a:gd name="adj" fmla="val 16667"/>
              </a:avLst>
            </a:prstGeom>
            <a:gradFill rotWithShape="0">
              <a:gsLst>
                <a:gs pos="0">
                  <a:srgbClr val="9BBB59"/>
                </a:gs>
                <a:gs pos="100000">
                  <a:srgbClr val="9BBB59">
                    <a:gamma/>
                    <a:tint val="20000"/>
                    <a:invGamma/>
                  </a:srgbClr>
                </a:gs>
              </a:gsLst>
              <a:lin ang="0" scaled="1"/>
            </a:gra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53" name="AutoShape 36"/>
            <p:cNvSpPr>
              <a:spLocks noChangeArrowheads="1"/>
            </p:cNvSpPr>
            <p:nvPr/>
          </p:nvSpPr>
          <p:spPr bwMode="auto">
            <a:xfrm>
              <a:off x="0" y="49153"/>
              <a:ext cx="41149" cy="34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50" name="AutoShape 39"/>
            <p:cNvSpPr>
              <a:spLocks noChangeArrowheads="1"/>
            </p:cNvSpPr>
            <p:nvPr/>
          </p:nvSpPr>
          <p:spPr bwMode="auto">
            <a:xfrm>
              <a:off x="0" y="53287"/>
              <a:ext cx="41149" cy="614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ru-RU" sz="1000" dirty="0">
                  <a:solidFill>
                    <a:prstClr val="black"/>
                  </a:solidFill>
                  <a:latin typeface="Times New Roman" pitchFamily="18" charset="0"/>
                  <a:ea typeface="Times New Roman" pitchFamily="18" charset="0"/>
                  <a:cs typeface="Times New Roman" pitchFamily="18" charset="0"/>
                </a:rPr>
                <a:t>Осуществление лечебной и коррекционно-восстановительной </a:t>
              </a:r>
              <a:r>
                <a:rPr lang="ru-RU" sz="1000" dirty="0" smtClean="0">
                  <a:solidFill>
                    <a:prstClr val="black"/>
                  </a:solidFill>
                  <a:latin typeface="Times New Roman" pitchFamily="18" charset="0"/>
                  <a:ea typeface="Times New Roman" pitchFamily="18" charset="0"/>
                  <a:cs typeface="Times New Roman" pitchFamily="18" charset="0"/>
                </a:rPr>
                <a:t>работы</a:t>
              </a:r>
              <a:endPar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двигательного и гигиенического режимов </a:t>
              </a:r>
              <a:endParaRPr kumimoji="0" lang="ru-RU" sz="1800" b="0" i="0" u="none" strike="noStrike" cap="none" normalizeH="0" baseline="0" dirty="0" smtClean="0">
                <a:ln>
                  <a:noFill/>
                </a:ln>
                <a:solidFill>
                  <a:schemeClr val="tx1"/>
                </a:solidFill>
                <a:effectLst/>
                <a:latin typeface="Arial" pitchFamily="34" charset="0"/>
              </a:endParaRPr>
            </a:p>
          </p:txBody>
        </p:sp>
        <p:sp>
          <p:nvSpPr>
            <p:cNvPr id="124" name="Line 40"/>
            <p:cNvSpPr>
              <a:spLocks noChangeShapeType="1"/>
            </p:cNvSpPr>
            <p:nvPr/>
          </p:nvSpPr>
          <p:spPr bwMode="auto">
            <a:xfrm>
              <a:off x="34548" y="2035"/>
              <a:ext cx="9144" cy="229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5" name="Line 41"/>
            <p:cNvSpPr>
              <a:spLocks noChangeShapeType="1"/>
            </p:cNvSpPr>
            <p:nvPr/>
          </p:nvSpPr>
          <p:spPr bwMode="auto">
            <a:xfrm flipV="1">
              <a:off x="35430" y="26292"/>
              <a:ext cx="190" cy="79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6" name="Line 42"/>
            <p:cNvSpPr>
              <a:spLocks noChangeShapeType="1"/>
            </p:cNvSpPr>
            <p:nvPr/>
          </p:nvSpPr>
          <p:spPr bwMode="auto">
            <a:xfrm flipH="1">
              <a:off x="58291" y="2282"/>
              <a:ext cx="11437" cy="114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127" name="Line 43"/>
            <p:cNvSpPr>
              <a:spLocks noChangeShapeType="1"/>
            </p:cNvSpPr>
            <p:nvPr/>
          </p:nvSpPr>
          <p:spPr bwMode="auto">
            <a:xfrm flipH="1" flipV="1">
              <a:off x="51366" y="17139"/>
              <a:ext cx="23" cy="572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45" name="AutoShape 44"/>
            <p:cNvSpPr>
              <a:spLocks noChangeArrowheads="1"/>
            </p:cNvSpPr>
            <p:nvPr/>
          </p:nvSpPr>
          <p:spPr bwMode="auto">
            <a:xfrm>
              <a:off x="61717" y="5620"/>
              <a:ext cx="18289" cy="352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44" name="AutoShape 45"/>
            <p:cNvSpPr>
              <a:spLocks noChangeArrowheads="1"/>
            </p:cNvSpPr>
            <p:nvPr/>
          </p:nvSpPr>
          <p:spPr bwMode="auto">
            <a:xfrm>
              <a:off x="80006" y="5619"/>
              <a:ext cx="17815" cy="285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Профилактика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43" name="AutoShape 46"/>
            <p:cNvSpPr>
              <a:spLocks noChangeArrowheads="1"/>
            </p:cNvSpPr>
            <p:nvPr/>
          </p:nvSpPr>
          <p:spPr bwMode="auto">
            <a:xfrm>
              <a:off x="61717" y="8475"/>
              <a:ext cx="18289" cy="2959"/>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Консультации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42" name="AutoShape 47"/>
            <p:cNvSpPr>
              <a:spLocks noChangeArrowheads="1"/>
            </p:cNvSpPr>
            <p:nvPr/>
          </p:nvSpPr>
          <p:spPr bwMode="auto">
            <a:xfrm>
              <a:off x="80045" y="8285"/>
              <a:ext cx="17776" cy="3136"/>
            </a:xfrm>
            <a:prstGeom prst="roundRect">
              <a:avLst>
                <a:gd name="adj" fmla="val 16667"/>
              </a:avLst>
            </a:prstGeom>
            <a:gradFill rotWithShape="0">
              <a:gsLst>
                <a:gs pos="0">
                  <a:srgbClr val="FABF8F"/>
                </a:gs>
                <a:gs pos="100000">
                  <a:srgbClr val="FABF8F">
                    <a:gamma/>
                    <a:tint val="20000"/>
                    <a:invGamma/>
                  </a:srgbClr>
                </a:gs>
              </a:gsLst>
              <a:lin ang="27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Информация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41" name="AutoShape 48"/>
            <p:cNvSpPr>
              <a:spLocks noChangeArrowheads="1"/>
            </p:cNvSpPr>
            <p:nvPr/>
          </p:nvSpPr>
          <p:spPr bwMode="auto">
            <a:xfrm>
              <a:off x="61717" y="11421"/>
              <a:ext cx="18275" cy="2487"/>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40" name="AutoShape 49"/>
            <p:cNvSpPr>
              <a:spLocks noChangeArrowheads="1"/>
            </p:cNvSpPr>
            <p:nvPr/>
          </p:nvSpPr>
          <p:spPr bwMode="auto">
            <a:xfrm>
              <a:off x="80006" y="11435"/>
              <a:ext cx="17815" cy="2474"/>
            </a:xfrm>
            <a:prstGeom prst="roundRect">
              <a:avLst>
                <a:gd name="adj" fmla="val 16667"/>
              </a:avLst>
            </a:prstGeom>
            <a:gradFill rotWithShape="0">
              <a:gsLst>
                <a:gs pos="0">
                  <a:srgbClr val="FABF8F"/>
                </a:gs>
                <a:gs pos="100000">
                  <a:srgbClr val="FABF8F">
                    <a:gamma/>
                    <a:tint val="20000"/>
                    <a:invGamma/>
                  </a:srgbClr>
                </a:gs>
              </a:gsLst>
              <a:lin ang="27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Практикумы </a:t>
              </a:r>
              <a:endParaRPr kumimoji="0" lang="ru-RU" sz="1800" b="0" i="0" u="none" strike="noStrike" cap="none" normalizeH="0" baseline="0" smtClean="0">
                <a:ln>
                  <a:noFill/>
                </a:ln>
                <a:solidFill>
                  <a:schemeClr val="tx1"/>
                </a:solidFill>
                <a:effectLst/>
                <a:latin typeface="Arial" pitchFamily="34" charset="0"/>
              </a:endParaRPr>
            </a:p>
          </p:txBody>
        </p:sp>
        <p:sp>
          <p:nvSpPr>
            <p:cNvPr id="25639" name="AutoShape 50"/>
            <p:cNvSpPr>
              <a:spLocks noChangeArrowheads="1"/>
            </p:cNvSpPr>
            <p:nvPr/>
          </p:nvSpPr>
          <p:spPr bwMode="auto">
            <a:xfrm>
              <a:off x="61717" y="13908"/>
              <a:ext cx="36104" cy="32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25638" name="AutoShape 51"/>
            <p:cNvSpPr>
              <a:spLocks noChangeArrowheads="1"/>
            </p:cNvSpPr>
            <p:nvPr/>
          </p:nvSpPr>
          <p:spPr bwMode="auto">
            <a:xfrm>
              <a:off x="61717" y="17141"/>
              <a:ext cx="18275" cy="4577"/>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Постановка и коррекция звуков</a:t>
              </a:r>
              <a:endParaRPr kumimoji="0" lang="ru-RU" sz="1800" b="0" i="0" u="none" strike="noStrike" cap="none" normalizeH="0" baseline="0" smtClean="0">
                <a:ln>
                  <a:noFill/>
                </a:ln>
                <a:solidFill>
                  <a:schemeClr val="tx1"/>
                </a:solidFill>
                <a:effectLst/>
                <a:latin typeface="Arial" pitchFamily="34" charset="0"/>
              </a:endParaRPr>
            </a:p>
          </p:txBody>
        </p:sp>
        <p:sp>
          <p:nvSpPr>
            <p:cNvPr id="25637" name="AutoShape 52"/>
            <p:cNvSpPr>
              <a:spLocks noChangeArrowheads="1"/>
            </p:cNvSpPr>
            <p:nvPr/>
          </p:nvSpPr>
          <p:spPr bwMode="auto">
            <a:xfrm>
              <a:off x="80006" y="17141"/>
              <a:ext cx="18288" cy="4577"/>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моторики речевого аппарата </a:t>
              </a:r>
              <a:endParaRPr kumimoji="0" lang="ru-RU" sz="1800" b="0" i="0" u="none" strike="noStrike" cap="none" normalizeH="0" baseline="0" smtClean="0">
                <a:ln>
                  <a:noFill/>
                </a:ln>
                <a:solidFill>
                  <a:schemeClr val="tx1"/>
                </a:solidFill>
                <a:effectLst/>
                <a:latin typeface="Arial" pitchFamily="34" charset="0"/>
              </a:endParaRPr>
            </a:p>
          </p:txBody>
        </p:sp>
        <p:sp>
          <p:nvSpPr>
            <p:cNvPr id="25636" name="AutoShape 53"/>
            <p:cNvSpPr>
              <a:spLocks noChangeArrowheads="1"/>
            </p:cNvSpPr>
            <p:nvPr/>
          </p:nvSpPr>
          <p:spPr bwMode="auto">
            <a:xfrm>
              <a:off x="61715" y="21717"/>
              <a:ext cx="18275" cy="2946"/>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мелкой моторики </a:t>
              </a:r>
              <a:endParaRPr kumimoji="0" lang="ru-RU" sz="1800" b="0" i="0" u="none" strike="noStrike" cap="none" normalizeH="0" baseline="0" smtClean="0">
                <a:ln>
                  <a:noFill/>
                </a:ln>
                <a:solidFill>
                  <a:schemeClr val="tx1"/>
                </a:solidFill>
                <a:effectLst/>
                <a:latin typeface="Arial" pitchFamily="34" charset="0"/>
              </a:endParaRPr>
            </a:p>
          </p:txBody>
        </p:sp>
        <p:sp>
          <p:nvSpPr>
            <p:cNvPr id="25635" name="AutoShape 54"/>
            <p:cNvSpPr>
              <a:spLocks noChangeArrowheads="1"/>
            </p:cNvSpPr>
            <p:nvPr/>
          </p:nvSpPr>
          <p:spPr bwMode="auto">
            <a:xfrm>
              <a:off x="80003" y="21717"/>
              <a:ext cx="18275" cy="2946"/>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Развитие фонем.слуха </a:t>
              </a:r>
              <a:endParaRPr kumimoji="0" lang="ru-RU" sz="1800" b="0" i="0" u="none" strike="noStrike" cap="none" normalizeH="0" baseline="0" smtClean="0">
                <a:ln>
                  <a:noFill/>
                </a:ln>
                <a:solidFill>
                  <a:schemeClr val="tx1"/>
                </a:solidFill>
                <a:effectLst/>
                <a:latin typeface="Arial" pitchFamily="34" charset="0"/>
              </a:endParaRPr>
            </a:p>
          </p:txBody>
        </p:sp>
        <p:sp>
          <p:nvSpPr>
            <p:cNvPr id="25634" name="AutoShape 55"/>
            <p:cNvSpPr>
              <a:spLocks noChangeArrowheads="1"/>
            </p:cNvSpPr>
            <p:nvPr/>
          </p:nvSpPr>
          <p:spPr bwMode="auto">
            <a:xfrm>
              <a:off x="61715" y="25215"/>
              <a:ext cx="18275" cy="24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Инд. работа</a:t>
              </a:r>
              <a:endParaRPr kumimoji="0" lang="ru-RU" sz="1800" b="0" i="0" u="none" strike="noStrike" cap="none" normalizeH="0" baseline="0" smtClean="0">
                <a:ln>
                  <a:noFill/>
                </a:ln>
                <a:solidFill>
                  <a:schemeClr val="tx1"/>
                </a:solidFill>
                <a:effectLst/>
                <a:latin typeface="Arial" pitchFamily="34" charset="0"/>
              </a:endParaRPr>
            </a:p>
          </p:txBody>
        </p:sp>
        <p:sp>
          <p:nvSpPr>
            <p:cNvPr id="25633" name="AutoShape 56"/>
            <p:cNvSpPr>
              <a:spLocks noChangeArrowheads="1"/>
            </p:cNvSpPr>
            <p:nvPr/>
          </p:nvSpPr>
          <p:spPr bwMode="auto">
            <a:xfrm>
              <a:off x="80003" y="25215"/>
              <a:ext cx="17818" cy="247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Коррекционные занятия </a:t>
              </a:r>
              <a:endParaRPr kumimoji="0" lang="ru-RU" sz="1800" b="0" i="0" u="none" strike="noStrike" cap="none" normalizeH="0" baseline="0" smtClean="0">
                <a:ln>
                  <a:noFill/>
                </a:ln>
                <a:solidFill>
                  <a:schemeClr val="tx1"/>
                </a:solidFill>
                <a:effectLst/>
                <a:latin typeface="Arial" pitchFamily="34" charset="0"/>
              </a:endParaRPr>
            </a:p>
          </p:txBody>
        </p:sp>
        <p:sp>
          <p:nvSpPr>
            <p:cNvPr id="25632" name="AutoShape 57"/>
            <p:cNvSpPr>
              <a:spLocks noChangeArrowheads="1"/>
            </p:cNvSpPr>
            <p:nvPr/>
          </p:nvSpPr>
          <p:spPr bwMode="auto">
            <a:xfrm>
              <a:off x="60784" y="39996"/>
              <a:ext cx="10841" cy="23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Консультаци</a:t>
              </a:r>
              <a:r>
                <a:rPr kumimoji="0" lang="ru-RU"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31" name="AutoShape 58"/>
            <p:cNvSpPr>
              <a:spLocks noChangeArrowheads="1"/>
            </p:cNvSpPr>
            <p:nvPr/>
          </p:nvSpPr>
          <p:spPr bwMode="auto">
            <a:xfrm>
              <a:off x="80006" y="36937"/>
              <a:ext cx="17815" cy="30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Диагностика </a:t>
              </a:r>
              <a:endParaRPr kumimoji="0" lang="ru-RU" sz="1800" b="0" i="0" u="none" strike="noStrike" cap="none" normalizeH="0" baseline="0" smtClean="0">
                <a:ln>
                  <a:noFill/>
                </a:ln>
                <a:solidFill>
                  <a:schemeClr val="tx1"/>
                </a:solidFill>
                <a:effectLst/>
                <a:latin typeface="Arial" pitchFamily="34" charset="0"/>
              </a:endParaRPr>
            </a:p>
          </p:txBody>
        </p:sp>
        <p:sp>
          <p:nvSpPr>
            <p:cNvPr id="25630" name="AutoShape 59"/>
            <p:cNvSpPr>
              <a:spLocks noChangeArrowheads="1"/>
            </p:cNvSpPr>
            <p:nvPr/>
          </p:nvSpPr>
          <p:spPr bwMode="auto">
            <a:xfrm>
              <a:off x="61717" y="36937"/>
              <a:ext cx="18275" cy="3061"/>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29" name="AutoShape 60"/>
            <p:cNvSpPr>
              <a:spLocks noChangeArrowheads="1"/>
            </p:cNvSpPr>
            <p:nvPr/>
          </p:nvSpPr>
          <p:spPr bwMode="auto">
            <a:xfrm>
              <a:off x="70861" y="39993"/>
              <a:ext cx="9145" cy="236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28" name="AutoShape 61"/>
            <p:cNvSpPr>
              <a:spLocks noChangeArrowheads="1"/>
            </p:cNvSpPr>
            <p:nvPr/>
          </p:nvSpPr>
          <p:spPr bwMode="auto">
            <a:xfrm>
              <a:off x="79369" y="39624"/>
              <a:ext cx="10706" cy="273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Мониторинг </a:t>
              </a:r>
              <a:endParaRPr kumimoji="0" lang="ru-RU" sz="1800" b="0" i="0" u="none" strike="noStrike" cap="none" normalizeH="0" baseline="0" smtClean="0">
                <a:ln>
                  <a:noFill/>
                </a:ln>
                <a:solidFill>
                  <a:schemeClr val="tx1"/>
                </a:solidFill>
                <a:effectLst/>
                <a:latin typeface="Arial" pitchFamily="34" charset="0"/>
              </a:endParaRPr>
            </a:p>
          </p:txBody>
        </p:sp>
        <p:sp>
          <p:nvSpPr>
            <p:cNvPr id="25627" name="AutoShape 62"/>
            <p:cNvSpPr>
              <a:spLocks noChangeArrowheads="1"/>
            </p:cNvSpPr>
            <p:nvPr/>
          </p:nvSpPr>
          <p:spPr bwMode="auto">
            <a:xfrm>
              <a:off x="89436" y="39624"/>
              <a:ext cx="8900" cy="286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Контр.срез</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26" name="AutoShape 63"/>
            <p:cNvSpPr>
              <a:spLocks noChangeArrowheads="1"/>
            </p:cNvSpPr>
            <p:nvPr/>
          </p:nvSpPr>
          <p:spPr bwMode="auto">
            <a:xfrm>
              <a:off x="61717" y="49153"/>
              <a:ext cx="18289" cy="3424"/>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Просвещение </a:t>
              </a:r>
              <a:endParaRPr kumimoji="0" lang="ru-RU" sz="1800" b="0" i="0" u="none" strike="noStrike" cap="none" normalizeH="0" baseline="0" smtClean="0">
                <a:ln>
                  <a:noFill/>
                </a:ln>
                <a:solidFill>
                  <a:schemeClr val="tx1"/>
                </a:solidFill>
                <a:effectLst/>
                <a:latin typeface="Arial" pitchFamily="34" charset="0"/>
              </a:endParaRPr>
            </a:p>
          </p:txBody>
        </p:sp>
        <p:sp>
          <p:nvSpPr>
            <p:cNvPr id="25625" name="AutoShape 64"/>
            <p:cNvSpPr>
              <a:spLocks noChangeArrowheads="1"/>
            </p:cNvSpPr>
            <p:nvPr/>
          </p:nvSpPr>
          <p:spPr bwMode="auto">
            <a:xfrm>
              <a:off x="80006" y="49153"/>
              <a:ext cx="18288" cy="34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Профилактика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24" name="AutoShape 65"/>
            <p:cNvSpPr>
              <a:spLocks noChangeArrowheads="1"/>
            </p:cNvSpPr>
            <p:nvPr/>
          </p:nvSpPr>
          <p:spPr bwMode="auto">
            <a:xfrm>
              <a:off x="61717" y="52577"/>
              <a:ext cx="18289" cy="3435"/>
            </a:xfrm>
            <a:prstGeom prst="roundRect">
              <a:avLst>
                <a:gd name="adj" fmla="val 16667"/>
              </a:avLst>
            </a:prstGeom>
            <a:gradFill rotWithShape="0">
              <a:gsLst>
                <a:gs pos="0">
                  <a:srgbClr val="CC9900"/>
                </a:gs>
                <a:gs pos="100000">
                  <a:srgbClr val="CC9900">
                    <a:gamma/>
                    <a:tint val="20000"/>
                    <a:invGamma/>
                  </a:srgbClr>
                </a:gs>
              </a:gsLst>
              <a:lin ang="27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Рекомендации </a:t>
              </a:r>
              <a:endParaRPr kumimoji="0" lang="ru-RU" sz="1800" b="0" i="0" u="none" strike="noStrike" cap="none" normalizeH="0" baseline="0" smtClean="0">
                <a:ln>
                  <a:noFill/>
                </a:ln>
                <a:solidFill>
                  <a:schemeClr val="tx1"/>
                </a:solidFill>
                <a:effectLst/>
                <a:latin typeface="Arial" pitchFamily="34" charset="0"/>
              </a:endParaRPr>
            </a:p>
          </p:txBody>
        </p:sp>
        <p:sp>
          <p:nvSpPr>
            <p:cNvPr id="25623" name="AutoShape 66"/>
            <p:cNvSpPr>
              <a:spLocks noChangeArrowheads="1"/>
            </p:cNvSpPr>
            <p:nvPr/>
          </p:nvSpPr>
          <p:spPr bwMode="auto">
            <a:xfrm>
              <a:off x="89150" y="52577"/>
              <a:ext cx="9184" cy="343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Леч. Мер-я</a:t>
              </a:r>
              <a:endParaRPr kumimoji="0" lang="ru-RU" sz="1800" b="0" i="0" u="none" strike="noStrike" cap="none" normalizeH="0" baseline="0" smtClean="0">
                <a:ln>
                  <a:noFill/>
                </a:ln>
                <a:solidFill>
                  <a:schemeClr val="tx1"/>
                </a:solidFill>
                <a:effectLst/>
                <a:latin typeface="Arial" pitchFamily="34" charset="0"/>
              </a:endParaRPr>
            </a:p>
          </p:txBody>
        </p:sp>
        <p:sp>
          <p:nvSpPr>
            <p:cNvPr id="25622" name="AutoShape 67"/>
            <p:cNvSpPr>
              <a:spLocks noChangeArrowheads="1"/>
            </p:cNvSpPr>
            <p:nvPr/>
          </p:nvSpPr>
          <p:spPr bwMode="auto">
            <a:xfrm>
              <a:off x="80006" y="52577"/>
              <a:ext cx="9183" cy="343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Вакцинация  </a:t>
              </a:r>
              <a:endParaRPr kumimoji="0" lang="ru-RU" sz="900" b="0" i="0" u="none" strike="noStrike" cap="none" normalizeH="0" baseline="0" dirty="0" smtClean="0">
                <a:ln>
                  <a:noFill/>
                </a:ln>
                <a:solidFill>
                  <a:schemeClr val="tx1"/>
                </a:solidFill>
                <a:effectLst/>
                <a:latin typeface="Arial" pitchFamily="34" charset="0"/>
              </a:endParaRPr>
            </a:p>
          </p:txBody>
        </p:sp>
        <p:sp>
          <p:nvSpPr>
            <p:cNvPr id="25621" name="AutoShape 68"/>
            <p:cNvSpPr>
              <a:spLocks noChangeArrowheads="1"/>
            </p:cNvSpPr>
            <p:nvPr/>
          </p:nvSpPr>
          <p:spPr bwMode="auto">
            <a:xfrm>
              <a:off x="80006" y="56012"/>
              <a:ext cx="9197" cy="342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Витаминизац</a:t>
              </a:r>
              <a:r>
                <a:rPr kumimoji="0" lang="ru-RU" sz="9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ия  </a:t>
              </a:r>
              <a:endParaRPr kumimoji="0" lang="ru-RU" sz="1800" b="0" i="0" u="none" strike="noStrike" cap="none" normalizeH="0" baseline="0" smtClean="0">
                <a:ln>
                  <a:noFill/>
                </a:ln>
                <a:solidFill>
                  <a:schemeClr val="tx1"/>
                </a:solidFill>
                <a:effectLst/>
                <a:latin typeface="Arial" pitchFamily="34" charset="0"/>
              </a:endParaRPr>
            </a:p>
          </p:txBody>
        </p:sp>
        <p:sp>
          <p:nvSpPr>
            <p:cNvPr id="25620" name="AutoShape 69"/>
            <p:cNvSpPr>
              <a:spLocks noChangeArrowheads="1"/>
            </p:cNvSpPr>
            <p:nvPr/>
          </p:nvSpPr>
          <p:spPr bwMode="auto">
            <a:xfrm>
              <a:off x="70861" y="56012"/>
              <a:ext cx="9184" cy="3424"/>
            </a:xfrm>
            <a:prstGeom prst="roundRect">
              <a:avLst>
                <a:gd name="adj" fmla="val 16667"/>
              </a:avLst>
            </a:prstGeom>
            <a:gradFill rotWithShape="0">
              <a:gsLst>
                <a:gs pos="0">
                  <a:srgbClr val="CC9900"/>
                </a:gs>
                <a:gs pos="100000">
                  <a:srgbClr val="CC9900">
                    <a:gamma/>
                    <a:tint val="20000"/>
                    <a:invGamma/>
                  </a:srgbClr>
                </a:gs>
              </a:gsLst>
              <a:lin ang="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Семинары  </a:t>
              </a:r>
              <a:endParaRPr kumimoji="0" lang="ru-RU" sz="1800" b="0" i="0" u="none" strike="noStrike" cap="none" normalizeH="0" baseline="0" smtClean="0">
                <a:ln>
                  <a:noFill/>
                </a:ln>
                <a:solidFill>
                  <a:schemeClr val="tx1"/>
                </a:solidFill>
                <a:effectLst/>
                <a:latin typeface="Arial" pitchFamily="34" charset="0"/>
              </a:endParaRPr>
            </a:p>
          </p:txBody>
        </p:sp>
        <p:sp>
          <p:nvSpPr>
            <p:cNvPr id="25619" name="AutoShape 70"/>
            <p:cNvSpPr>
              <a:spLocks noChangeArrowheads="1"/>
            </p:cNvSpPr>
            <p:nvPr/>
          </p:nvSpPr>
          <p:spPr bwMode="auto">
            <a:xfrm>
              <a:off x="61717" y="56012"/>
              <a:ext cx="9157" cy="3424"/>
            </a:xfrm>
            <a:prstGeom prst="roundRect">
              <a:avLst>
                <a:gd name="adj" fmla="val 16667"/>
              </a:avLst>
            </a:prstGeom>
            <a:gradFill rotWithShape="0">
              <a:gsLst>
                <a:gs pos="0">
                  <a:srgbClr val="CC9900"/>
                </a:gs>
                <a:gs pos="100000">
                  <a:srgbClr val="CC9900">
                    <a:gamma/>
                    <a:tint val="20000"/>
                    <a:invGamma/>
                  </a:srgbClr>
                </a:gs>
              </a:gsLst>
              <a:lin ang="27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Практикум</a:t>
              </a:r>
              <a:endParaRPr kumimoji="0" lang="ru-RU" sz="1800" b="0" i="0" u="none" strike="noStrike" cap="none" normalizeH="0" baseline="0" dirty="0" smtClean="0">
                <a:ln>
                  <a:noFill/>
                </a:ln>
                <a:solidFill>
                  <a:schemeClr val="tx1"/>
                </a:solidFill>
                <a:effectLst/>
                <a:latin typeface="Arial" pitchFamily="34" charset="0"/>
              </a:endParaRPr>
            </a:p>
          </p:txBody>
        </p:sp>
        <p:sp>
          <p:nvSpPr>
            <p:cNvPr id="25618" name="AutoShape 71"/>
            <p:cNvSpPr>
              <a:spLocks noChangeArrowheads="1"/>
            </p:cNvSpPr>
            <p:nvPr/>
          </p:nvSpPr>
          <p:spPr bwMode="auto">
            <a:xfrm>
              <a:off x="89150" y="56012"/>
              <a:ext cx="9171" cy="3424"/>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Закалива-ние</a:t>
              </a:r>
              <a:r>
                <a:rPr kumimoji="0" lang="ru-RU"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p:txBody>
        </p:sp>
        <p:sp>
          <p:nvSpPr>
            <p:cNvPr id="156" name="Line 73"/>
            <p:cNvSpPr>
              <a:spLocks noChangeShapeType="1"/>
            </p:cNvSpPr>
            <p:nvPr/>
          </p:nvSpPr>
          <p:spPr bwMode="auto">
            <a:xfrm flipH="1" flipV="1">
              <a:off x="60584" y="9140"/>
              <a:ext cx="5" cy="3705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16" name="AutoShape 74"/>
            <p:cNvSpPr>
              <a:spLocks noChangeArrowheads="1"/>
            </p:cNvSpPr>
            <p:nvPr/>
          </p:nvSpPr>
          <p:spPr bwMode="auto">
            <a:xfrm>
              <a:off x="42295" y="52577"/>
              <a:ext cx="18276" cy="5493"/>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a:t>
              </a:r>
              <a:r>
                <a:rPr kumimoji="0" lang="ru-RU" sz="1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речедвигательной</a:t>
              </a:r>
              <a:r>
                <a:rPr kumimoji="0" lang="ru-RU"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гимнастики </a:t>
              </a:r>
              <a:endParaRPr kumimoji="0" lang="ru-RU" sz="1000" b="0" i="0" u="none" strike="noStrike" cap="none" normalizeH="0" baseline="0" dirty="0" smtClean="0">
                <a:ln>
                  <a:noFill/>
                </a:ln>
                <a:solidFill>
                  <a:schemeClr val="tx1"/>
                </a:solidFill>
                <a:effectLst/>
                <a:latin typeface="Arial" pitchFamily="34" charset="0"/>
              </a:endParaRPr>
            </a:p>
          </p:txBody>
        </p:sp>
        <p:sp>
          <p:nvSpPr>
            <p:cNvPr id="25615" name="AutoShape 75"/>
            <p:cNvSpPr>
              <a:spLocks noChangeArrowheads="1"/>
            </p:cNvSpPr>
            <p:nvPr/>
          </p:nvSpPr>
          <p:spPr bwMode="auto">
            <a:xfrm>
              <a:off x="42295" y="49153"/>
              <a:ext cx="18289" cy="3424"/>
            </a:xfrm>
            <a:prstGeom prst="roundRect">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Слуховое восприятие </a:t>
              </a:r>
              <a:endParaRPr kumimoji="0" lang="ru-RU" sz="1800" b="0" i="0" u="none" strike="noStrike" cap="none" normalizeH="0" baseline="0" smtClean="0">
                <a:ln>
                  <a:noFill/>
                </a:ln>
                <a:solidFill>
                  <a:schemeClr val="tx1"/>
                </a:solidFill>
                <a:effectLst/>
                <a:latin typeface="Arial" pitchFamily="34" charset="0"/>
              </a:endParaRPr>
            </a:p>
          </p:txBody>
        </p:sp>
        <p:sp>
          <p:nvSpPr>
            <p:cNvPr id="25614" name="AutoShape 76"/>
            <p:cNvSpPr>
              <a:spLocks noChangeArrowheads="1"/>
            </p:cNvSpPr>
            <p:nvPr/>
          </p:nvSpPr>
          <p:spPr bwMode="auto">
            <a:xfrm>
              <a:off x="42295" y="45718"/>
              <a:ext cx="18289" cy="3423"/>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Психогимнастика</a:t>
              </a:r>
              <a:endParaRPr kumimoji="0" lang="ru-RU" sz="1800" b="0" i="0" u="none" strike="noStrike" cap="none" normalizeH="0" baseline="0" smtClean="0">
                <a:ln>
                  <a:noFill/>
                </a:ln>
                <a:solidFill>
                  <a:schemeClr val="tx1"/>
                </a:solidFill>
                <a:effectLst/>
                <a:latin typeface="Arial" pitchFamily="34" charset="0"/>
              </a:endParaRPr>
            </a:p>
          </p:txBody>
        </p:sp>
        <p:sp>
          <p:nvSpPr>
            <p:cNvPr id="25613" name="AutoShape 77"/>
            <p:cNvSpPr>
              <a:spLocks noChangeArrowheads="1"/>
            </p:cNvSpPr>
            <p:nvPr/>
          </p:nvSpPr>
          <p:spPr bwMode="auto">
            <a:xfrm>
              <a:off x="42295" y="42294"/>
              <a:ext cx="18276" cy="342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Логоритмика</a:t>
              </a:r>
              <a:endParaRPr kumimoji="0" lang="ru-RU" sz="1800" b="0" i="0" u="none" strike="noStrike" cap="none" normalizeH="0" baseline="0" smtClean="0">
                <a:ln>
                  <a:noFill/>
                </a:ln>
                <a:solidFill>
                  <a:schemeClr val="tx1"/>
                </a:solidFill>
                <a:effectLst/>
                <a:latin typeface="Arial" pitchFamily="34" charset="0"/>
              </a:endParaRPr>
            </a:p>
          </p:txBody>
        </p:sp>
        <p:sp>
          <p:nvSpPr>
            <p:cNvPr id="25612" name="AutoShape 78"/>
            <p:cNvSpPr>
              <a:spLocks noChangeArrowheads="1"/>
            </p:cNvSpPr>
            <p:nvPr/>
          </p:nvSpPr>
          <p:spPr bwMode="auto">
            <a:xfrm>
              <a:off x="42295" y="38859"/>
              <a:ext cx="18289" cy="342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Коррекция </a:t>
              </a:r>
              <a:endParaRPr kumimoji="0" lang="ru-RU" sz="1800" b="0" i="0" u="none" strike="noStrike" cap="none" normalizeH="0" baseline="0" smtClean="0">
                <a:ln>
                  <a:noFill/>
                </a:ln>
                <a:solidFill>
                  <a:schemeClr val="tx1"/>
                </a:solidFill>
                <a:effectLst/>
                <a:latin typeface="Arial" pitchFamily="34" charset="0"/>
              </a:endParaRPr>
            </a:p>
          </p:txBody>
        </p:sp>
        <p:sp>
          <p:nvSpPr>
            <p:cNvPr id="162" name="Line 79"/>
            <p:cNvSpPr>
              <a:spLocks noChangeShapeType="1"/>
            </p:cNvSpPr>
            <p:nvPr/>
          </p:nvSpPr>
          <p:spPr bwMode="auto">
            <a:xfrm flipV="1">
              <a:off x="42295" y="9139"/>
              <a:ext cx="0" cy="1790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25610" name="Oval 80"/>
            <p:cNvSpPr>
              <a:spLocks noChangeArrowheads="1"/>
            </p:cNvSpPr>
            <p:nvPr/>
          </p:nvSpPr>
          <p:spPr bwMode="auto">
            <a:xfrm>
              <a:off x="40291" y="31153"/>
              <a:ext cx="20853" cy="5785"/>
            </a:xfrm>
            <a:prstGeom prst="ellipse">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Учитель-дефектолог</a:t>
              </a:r>
              <a:endParaRPr kumimoji="0" lang="ru-RU" sz="1800" b="0" i="0" u="none" strike="noStrike" cap="none" normalizeH="0" baseline="0" dirty="0" smtClean="0">
                <a:ln>
                  <a:noFill/>
                </a:ln>
                <a:solidFill>
                  <a:schemeClr val="tx1"/>
                </a:solidFill>
                <a:effectLst/>
                <a:latin typeface="Arial" pitchFamily="34" charset="0"/>
              </a:endParaRPr>
            </a:p>
          </p:txBody>
        </p:sp>
        <p:sp>
          <p:nvSpPr>
            <p:cNvPr id="164" name="Прямая со стрелкой 164"/>
            <p:cNvSpPr>
              <a:spLocks noChangeShapeType="1"/>
            </p:cNvSpPr>
            <p:nvPr/>
          </p:nvSpPr>
          <p:spPr bwMode="auto">
            <a:xfrm flipV="1">
              <a:off x="60584" y="36560"/>
              <a:ext cx="0" cy="915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5" name="Прямая со стрелкой 165"/>
            <p:cNvSpPr>
              <a:spLocks noChangeShapeType="1"/>
            </p:cNvSpPr>
            <p:nvPr/>
          </p:nvSpPr>
          <p:spPr bwMode="auto">
            <a:xfrm flipV="1">
              <a:off x="20554" y="21716"/>
              <a:ext cx="0" cy="10086"/>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6" name="Прямая со стрелкой 166"/>
            <p:cNvSpPr>
              <a:spLocks noChangeShapeType="1"/>
            </p:cNvSpPr>
            <p:nvPr/>
          </p:nvSpPr>
          <p:spPr bwMode="auto">
            <a:xfrm flipH="1" flipV="1">
              <a:off x="29" y="34284"/>
              <a:ext cx="4860" cy="1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7" name="Прямая со стрелкой 167"/>
            <p:cNvSpPr>
              <a:spLocks noChangeShapeType="1"/>
            </p:cNvSpPr>
            <p:nvPr/>
          </p:nvSpPr>
          <p:spPr bwMode="auto">
            <a:xfrm>
              <a:off x="35433" y="34048"/>
              <a:ext cx="4857"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8" name="Прямая со стрелкой 168"/>
            <p:cNvSpPr>
              <a:spLocks noChangeShapeType="1"/>
            </p:cNvSpPr>
            <p:nvPr/>
          </p:nvSpPr>
          <p:spPr bwMode="auto">
            <a:xfrm>
              <a:off x="60571" y="33249"/>
              <a:ext cx="7436" cy="0"/>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69" name="Прямая со стрелкой 169"/>
            <p:cNvSpPr>
              <a:spLocks noChangeShapeType="1"/>
            </p:cNvSpPr>
            <p:nvPr/>
          </p:nvSpPr>
          <p:spPr bwMode="auto">
            <a:xfrm flipV="1">
              <a:off x="51366" y="29298"/>
              <a:ext cx="23" cy="2702"/>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70" name="Прямая со стрелкой 170"/>
            <p:cNvSpPr>
              <a:spLocks noChangeShapeType="1"/>
            </p:cNvSpPr>
            <p:nvPr/>
          </p:nvSpPr>
          <p:spPr bwMode="auto">
            <a:xfrm flipV="1">
              <a:off x="61144" y="45714"/>
              <a:ext cx="4572" cy="1"/>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sp>
          <p:nvSpPr>
            <p:cNvPr id="171" name="Прямая со стрелкой 171"/>
            <p:cNvSpPr>
              <a:spLocks noChangeShapeType="1"/>
            </p:cNvSpPr>
            <p:nvPr/>
          </p:nvSpPr>
          <p:spPr bwMode="auto">
            <a:xfrm>
              <a:off x="35430" y="27048"/>
              <a:ext cx="6865" cy="1"/>
            </a:xfrm>
            <a:prstGeom prst="straightConnector1">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8"/>
            <a:ext cx="8784976" cy="307777"/>
          </a:xfrm>
          <a:prstGeom prst="rect">
            <a:avLst/>
          </a:prstGeom>
          <a:noFill/>
        </p:spPr>
        <p:txBody>
          <a:bodyPr wrap="square" rtlCol="0">
            <a:spAutoFit/>
          </a:bodyPr>
          <a:lstStyle/>
          <a:p>
            <a:pPr lvl="0" algn="ctr" fontAlgn="base">
              <a:spcBef>
                <a:spcPct val="0"/>
              </a:spcBef>
              <a:spcAft>
                <a:spcPct val="0"/>
              </a:spcAft>
            </a:pPr>
            <a:r>
              <a:rPr lang="ru-RU" sz="1400" b="1" u="sng" dirty="0" smtClean="0">
                <a:solidFill>
                  <a:srgbClr val="C00000"/>
                </a:solidFill>
                <a:latin typeface="Times New Roman" pitchFamily="18" charset="0"/>
                <a:ea typeface="Times New Roman" pitchFamily="18" charset="0"/>
                <a:cs typeface="Times New Roman" pitchFamily="18" charset="0"/>
              </a:rPr>
              <a:t>Модель сотрудничества семьи и детского сада в течение года</a:t>
            </a:r>
            <a:endParaRPr lang="ru-RU" sz="1400" u="sng" dirty="0" smtClean="0">
              <a:solidFill>
                <a:srgbClr val="C0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38421067"/>
              </p:ext>
            </p:extLst>
          </p:nvPr>
        </p:nvGraphicFramePr>
        <p:xfrm>
          <a:off x="395536" y="980728"/>
          <a:ext cx="8352929" cy="5366229"/>
        </p:xfrm>
        <a:graphic>
          <a:graphicData uri="http://schemas.openxmlformats.org/drawingml/2006/table">
            <a:tbl>
              <a:tblPr/>
              <a:tblGrid>
                <a:gridCol w="2560339"/>
                <a:gridCol w="3867255"/>
                <a:gridCol w="1925335"/>
              </a:tblGrid>
              <a:tr h="175290">
                <a:tc>
                  <a:txBody>
                    <a:bodyPr/>
                    <a:lstStyle/>
                    <a:p>
                      <a:pPr algn="ctr">
                        <a:spcAft>
                          <a:spcPts val="0"/>
                        </a:spcAft>
                      </a:pPr>
                      <a:r>
                        <a:rPr lang="ru-RU" sz="1200" b="1" dirty="0">
                          <a:latin typeface="Times New Roman" pitchFamily="18" charset="0"/>
                          <a:ea typeface="Calibri"/>
                          <a:cs typeface="Times New Roman" pitchFamily="18" charset="0"/>
                        </a:rPr>
                        <a:t>Участие родителей в жизни ДОУ</a:t>
                      </a: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c>
                  <a:txBody>
                    <a:bodyPr/>
                    <a:lstStyle/>
                    <a:p>
                      <a:pPr algn="ctr">
                        <a:spcAft>
                          <a:spcPts val="0"/>
                        </a:spcAft>
                      </a:pPr>
                      <a:r>
                        <a:rPr lang="ru-RU" sz="1200" b="1">
                          <a:latin typeface="Times New Roman" pitchFamily="18" charset="0"/>
                          <a:ea typeface="Calibri"/>
                          <a:cs typeface="Times New Roman" pitchFamily="18" charset="0"/>
                        </a:rPr>
                        <a:t>Формы участия </a:t>
                      </a:r>
                      <a:endParaRPr lang="ru-RU" sz="120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c>
                  <a:txBody>
                    <a:bodyPr/>
                    <a:lstStyle/>
                    <a:p>
                      <a:pPr algn="ctr">
                        <a:spcAft>
                          <a:spcPts val="0"/>
                        </a:spcAft>
                      </a:pPr>
                      <a:r>
                        <a:rPr lang="ru-RU" sz="1200" b="1">
                          <a:latin typeface="Times New Roman" pitchFamily="18" charset="0"/>
                          <a:ea typeface="Calibri"/>
                          <a:cs typeface="Times New Roman" pitchFamily="18" charset="0"/>
                        </a:rPr>
                        <a:t>Периодичность</a:t>
                      </a:r>
                      <a:endParaRPr lang="ru-RU" sz="120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FF00"/>
                    </a:solidFill>
                  </a:tcPr>
                </a:tc>
              </a:tr>
              <a:tr h="776289">
                <a:tc>
                  <a:txBody>
                    <a:bodyPr/>
                    <a:lstStyle/>
                    <a:p>
                      <a:pPr>
                        <a:spcAft>
                          <a:spcPts val="0"/>
                        </a:spcAft>
                      </a:pPr>
                      <a:r>
                        <a:rPr lang="ru-RU" sz="1200" dirty="0">
                          <a:latin typeface="Times New Roman" pitchFamily="18" charset="0"/>
                          <a:ea typeface="Calibri"/>
                          <a:cs typeface="Times New Roman" pitchFamily="18" charset="0"/>
                        </a:rPr>
                        <a:t>В проведении мониторинговых исследований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Анкетирование </a:t>
                      </a:r>
                    </a:p>
                    <a:p>
                      <a:pPr>
                        <a:spcAft>
                          <a:spcPts val="0"/>
                        </a:spcAft>
                      </a:pPr>
                      <a:r>
                        <a:rPr lang="ru-RU" sz="1200" dirty="0">
                          <a:latin typeface="Times New Roman" pitchFamily="18" charset="0"/>
                          <a:ea typeface="Calibri"/>
                          <a:cs typeface="Times New Roman" pitchFamily="18" charset="0"/>
                        </a:rPr>
                        <a:t>Интервьюирование</a:t>
                      </a:r>
                    </a:p>
                    <a:p>
                      <a:pPr>
                        <a:spcAft>
                          <a:spcPts val="0"/>
                        </a:spcAft>
                      </a:pPr>
                      <a:r>
                        <a:rPr lang="ru-RU" sz="1200" dirty="0">
                          <a:latin typeface="Times New Roman" pitchFamily="18" charset="0"/>
                          <a:ea typeface="Calibri"/>
                          <a:cs typeface="Times New Roman" pitchFamily="18" charset="0"/>
                        </a:rPr>
                        <a:t>«Родительская почта»</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a:latin typeface="Times New Roman" pitchFamily="18" charset="0"/>
                          <a:ea typeface="Calibri"/>
                          <a:cs typeface="Times New Roman" pitchFamily="18" charset="0"/>
                        </a:rPr>
                        <a:t>3- раза в год</a:t>
                      </a:r>
                    </a:p>
                    <a:p>
                      <a:pPr>
                        <a:spcAft>
                          <a:spcPts val="0"/>
                        </a:spcAft>
                      </a:pPr>
                      <a:r>
                        <a:rPr lang="ru-RU" sz="1200">
                          <a:latin typeface="Times New Roman" pitchFamily="18" charset="0"/>
                          <a:ea typeface="Calibri"/>
                          <a:cs typeface="Times New Roman" pitchFamily="18" charset="0"/>
                        </a:rPr>
                        <a:t>По мере необходимости</a:t>
                      </a:r>
                    </a:p>
                    <a:p>
                      <a:pPr>
                        <a:spcAft>
                          <a:spcPts val="0"/>
                        </a:spcAft>
                      </a:pPr>
                      <a:r>
                        <a:rPr lang="ru-RU" sz="1200">
                          <a:latin typeface="Times New Roman" pitchFamily="18" charset="0"/>
                          <a:ea typeface="Calibri"/>
                          <a:cs typeface="Times New Roman" pitchFamily="18" charset="0"/>
                        </a:rPr>
                        <a:t>1 раз в квартал</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776289">
                <a:tc>
                  <a:txBody>
                    <a:bodyPr/>
                    <a:lstStyle/>
                    <a:p>
                      <a:pPr>
                        <a:spcAft>
                          <a:spcPts val="0"/>
                        </a:spcAft>
                      </a:pPr>
                      <a:r>
                        <a:rPr lang="ru-RU" sz="1200" dirty="0">
                          <a:latin typeface="Times New Roman" pitchFamily="18" charset="0"/>
                          <a:ea typeface="Calibri"/>
                          <a:cs typeface="Times New Roman" pitchFamily="18" charset="0"/>
                        </a:rPr>
                        <a:t>В создании условий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Участие в создании предметно-развивающей среды, </a:t>
                      </a:r>
                    </a:p>
                    <a:p>
                      <a:pPr>
                        <a:spcAft>
                          <a:spcPts val="0"/>
                        </a:spcAft>
                      </a:pPr>
                      <a:r>
                        <a:rPr lang="ru-RU" sz="1200" dirty="0">
                          <a:latin typeface="Times New Roman" pitchFamily="18" charset="0"/>
                          <a:ea typeface="Calibri"/>
                          <a:cs typeface="Times New Roman" pitchFamily="18" charset="0"/>
                        </a:rPr>
                        <a:t>благоустройстве </a:t>
                      </a:r>
                      <a:r>
                        <a:rPr lang="ru-RU" sz="1200" dirty="0" smtClean="0">
                          <a:latin typeface="Times New Roman" pitchFamily="18" charset="0"/>
                          <a:ea typeface="Calibri"/>
                          <a:cs typeface="Times New Roman" pitchFamily="18" charset="0"/>
                        </a:rPr>
                        <a:t>территории.</a:t>
                      </a:r>
                      <a:endParaRPr lang="ru-RU" sz="1200" dirty="0">
                        <a:latin typeface="Times New Roman" pitchFamily="18" charset="0"/>
                        <a:ea typeface="Calibri"/>
                        <a:cs typeface="Times New Roman" pitchFamily="18" charset="0"/>
                      </a:endParaRPr>
                    </a:p>
                    <a:p>
                      <a:pPr>
                        <a:spcAft>
                          <a:spcPts val="0"/>
                        </a:spcAft>
                      </a:pP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Постоянно</a:t>
                      </a:r>
                    </a:p>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Ежегодно</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75290">
                <a:tc>
                  <a:txBody>
                    <a:bodyPr/>
                    <a:lstStyle/>
                    <a:p>
                      <a:pPr>
                        <a:spcAft>
                          <a:spcPts val="0"/>
                        </a:spcAft>
                      </a:pPr>
                      <a:r>
                        <a:rPr lang="ru-RU" sz="1200">
                          <a:latin typeface="Times New Roman" pitchFamily="18" charset="0"/>
                          <a:ea typeface="Calibri"/>
                          <a:cs typeface="Times New Roman" pitchFamily="18" charset="0"/>
                        </a:rPr>
                        <a:t>В управлении ДОУ</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Участие в работе Педагогического совета, Совета родителей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По плану</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951579">
                <a:tc>
                  <a:txBody>
                    <a:bodyPr/>
                    <a:lstStyle/>
                    <a:p>
                      <a:pPr>
                        <a:spcAft>
                          <a:spcPts val="0"/>
                        </a:spcAft>
                      </a:pPr>
                      <a:r>
                        <a:rPr lang="ru-RU" sz="1200">
                          <a:latin typeface="Times New Roman" pitchFamily="18" charset="0"/>
                          <a:ea typeface="Calibri"/>
                          <a:cs typeface="Times New Roman" pitchFamily="18" charset="0"/>
                        </a:rPr>
                        <a:t>В просветительской деятельности, направленной на повышение педагогической культуры, расширение информационного поля родителей</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Наглядная информация на стендах ДОУ</a:t>
                      </a:r>
                    </a:p>
                    <a:p>
                      <a:pPr>
                        <a:spcAft>
                          <a:spcPts val="0"/>
                        </a:spcAft>
                      </a:pPr>
                      <a:r>
                        <a:rPr lang="ru-RU" sz="1200" dirty="0">
                          <a:latin typeface="Times New Roman" pitchFamily="18" charset="0"/>
                          <a:ea typeface="Calibri"/>
                          <a:cs typeface="Times New Roman" pitchFamily="18" charset="0"/>
                        </a:rPr>
                        <a:t>На сайте ДОУ</a:t>
                      </a:r>
                    </a:p>
                    <a:p>
                      <a:pPr>
                        <a:spcAft>
                          <a:spcPts val="0"/>
                        </a:spcAft>
                      </a:pPr>
                      <a:r>
                        <a:rPr lang="ru-RU" sz="1200" dirty="0">
                          <a:latin typeface="Times New Roman" pitchFamily="18" charset="0"/>
                          <a:ea typeface="Calibri"/>
                          <a:cs typeface="Times New Roman" pitchFamily="18" charset="0"/>
                        </a:rPr>
                        <a:t>Консультации, семинары, конференции, круглые столы, клуб молодой семьи</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spcAft>
                          <a:spcPts val="0"/>
                        </a:spcAft>
                      </a:pPr>
                      <a:r>
                        <a:rPr lang="ru-RU" sz="1200" dirty="0">
                          <a:latin typeface="Times New Roman" pitchFamily="18" charset="0"/>
                          <a:ea typeface="Calibri"/>
                          <a:cs typeface="Times New Roman" pitchFamily="18" charset="0"/>
                        </a:rPr>
                        <a:t>1 раз в квартал</a:t>
                      </a:r>
                    </a:p>
                    <a:p>
                      <a:pPr>
                        <a:spcAft>
                          <a:spcPts val="0"/>
                        </a:spcAft>
                      </a:pPr>
                      <a:r>
                        <a:rPr lang="ru-RU" sz="1200" dirty="0">
                          <a:latin typeface="Times New Roman" pitchFamily="18" charset="0"/>
                          <a:ea typeface="Calibri"/>
                          <a:cs typeface="Times New Roman" pitchFamily="18" charset="0"/>
                        </a:rPr>
                        <a:t>Обновление постоянно</a:t>
                      </a:r>
                    </a:p>
                    <a:p>
                      <a:pPr>
                        <a:spcAft>
                          <a:spcPts val="0"/>
                        </a:spcAft>
                      </a:pPr>
                      <a:r>
                        <a:rPr lang="ru-RU" sz="1200" dirty="0">
                          <a:latin typeface="Times New Roman" pitchFamily="18" charset="0"/>
                          <a:ea typeface="Calibri"/>
                          <a:cs typeface="Times New Roman" pitchFamily="18" charset="0"/>
                        </a:rPr>
                        <a:t>1 раз в месяц</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1912231">
                <a:tc>
                  <a:txBody>
                    <a:bodyPr/>
                    <a:lstStyle/>
                    <a:p>
                      <a:pPr>
                        <a:spcAft>
                          <a:spcPts val="0"/>
                        </a:spcAft>
                      </a:pPr>
                      <a:r>
                        <a:rPr lang="ru-RU" sz="1200">
                          <a:latin typeface="Times New Roman" pitchFamily="18" charset="0"/>
                          <a:ea typeface="Calibri"/>
                          <a:cs typeface="Times New Roman" pitchFamily="18" charset="0"/>
                        </a:rPr>
                        <a:t>В воспитательно-образовательном процессе, направленном на установление сотрудничества и партнерских отношений с целью вовлечения родителей в единое образовательное пространство</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lnSpc>
                          <a:spcPct val="115000"/>
                        </a:lnSpc>
                        <a:spcAft>
                          <a:spcPts val="0"/>
                        </a:spcAft>
                      </a:pPr>
                      <a:r>
                        <a:rPr lang="ru-RU" sz="1200" dirty="0">
                          <a:latin typeface="Times New Roman" pitchFamily="18" charset="0"/>
                          <a:ea typeface="Calibri"/>
                          <a:cs typeface="Times New Roman" pitchFamily="18" charset="0"/>
                        </a:rPr>
                        <a:t>Дни открытых дверей</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Дни здоровья</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Недели творчества</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Мастер-классы</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Совместные праздники, развлечения.</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Встречи с интересными людьми</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Семейные гостиные</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Участие в выставках, смотрах-конкурсах</a:t>
                      </a:r>
                      <a:endParaRPr lang="ru-RU" sz="1200" dirty="0">
                        <a:latin typeface="Times New Roman" pitchFamily="18" charset="0"/>
                        <a:ea typeface="Times New Roman"/>
                        <a:cs typeface="Times New Roman" pitchFamily="18" charset="0"/>
                      </a:endParaRPr>
                    </a:p>
                    <a:p>
                      <a:pPr>
                        <a:lnSpc>
                          <a:spcPct val="115000"/>
                        </a:lnSpc>
                        <a:spcAft>
                          <a:spcPts val="0"/>
                        </a:spcAft>
                      </a:pPr>
                      <a:r>
                        <a:rPr lang="ru-RU" sz="1200" dirty="0">
                          <a:latin typeface="Times New Roman" pitchFamily="18" charset="0"/>
                          <a:ea typeface="Calibri"/>
                          <a:cs typeface="Times New Roman" pitchFamily="18" charset="0"/>
                        </a:rPr>
                        <a:t>Мероприятия в рамках совместной проектной деятельности</a:t>
                      </a:r>
                      <a:endParaRPr lang="ru-RU" sz="1200" dirty="0">
                        <a:latin typeface="Times New Roman" pitchFamily="18" charset="0"/>
                        <a:ea typeface="Times New Roman"/>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c>
                  <a:txBody>
                    <a:bodyPr/>
                    <a:lstStyle/>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1 раз в квартал</a:t>
                      </a:r>
                    </a:p>
                    <a:p>
                      <a:pPr>
                        <a:spcAft>
                          <a:spcPts val="0"/>
                        </a:spcAft>
                      </a:pPr>
                      <a:r>
                        <a:rPr lang="ru-RU" sz="1200" dirty="0">
                          <a:latin typeface="Times New Roman" pitchFamily="18" charset="0"/>
                          <a:ea typeface="Calibri"/>
                          <a:cs typeface="Times New Roman" pitchFamily="18" charset="0"/>
                        </a:rPr>
                        <a:t>2 раза в год</a:t>
                      </a:r>
                    </a:p>
                    <a:p>
                      <a:pPr>
                        <a:spcAft>
                          <a:spcPts val="0"/>
                        </a:spcAft>
                      </a:pPr>
                      <a:r>
                        <a:rPr lang="ru-RU" sz="1200" dirty="0">
                          <a:latin typeface="Times New Roman" pitchFamily="18" charset="0"/>
                          <a:ea typeface="Calibri"/>
                          <a:cs typeface="Times New Roman" pitchFamily="18" charset="0"/>
                        </a:rPr>
                        <a:t>По плану</a:t>
                      </a:r>
                    </a:p>
                    <a:p>
                      <a:pPr>
                        <a:spcAft>
                          <a:spcPts val="0"/>
                        </a:spcAft>
                      </a:pPr>
                      <a:r>
                        <a:rPr lang="ru-RU" sz="1200" dirty="0">
                          <a:latin typeface="Times New Roman" pitchFamily="18" charset="0"/>
                          <a:ea typeface="Calibri"/>
                          <a:cs typeface="Times New Roman" pitchFamily="18" charset="0"/>
                        </a:rPr>
                        <a:t>По годовому плану</a:t>
                      </a:r>
                    </a:p>
                    <a:p>
                      <a:pPr>
                        <a:spcAft>
                          <a:spcPts val="0"/>
                        </a:spcAft>
                      </a:pPr>
                      <a:r>
                        <a:rPr lang="ru-RU" sz="1200" dirty="0">
                          <a:latin typeface="Times New Roman" pitchFamily="18" charset="0"/>
                          <a:ea typeface="Calibri"/>
                          <a:cs typeface="Times New Roman" pitchFamily="18" charset="0"/>
                        </a:rPr>
                        <a:t>2-3 раза в год</a:t>
                      </a: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6EED5"/>
                    </a:solidFill>
                  </a:tcPr>
                </a:tc>
              </a:tr>
              <a:tr h="201583">
                <a:tc gridSpan="3">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txBody>
                  <a:tcPr marL="42165" marR="4216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 name="Rectangle 20"/>
          <p:cNvSpPr>
            <a:spLocks noChangeArrowheads="1"/>
          </p:cNvSpPr>
          <p:nvPr/>
        </p:nvSpPr>
        <p:spPr bwMode="auto">
          <a:xfrm>
            <a:off x="107504" y="494090"/>
            <a:ext cx="8496944"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lang="ru-RU" sz="1200" b="1" dirty="0" smtClean="0">
              <a:solidFill>
                <a:srgbClr val="FF0000"/>
              </a:solidFill>
              <a:latin typeface="Arial" pitchFamily="34" charset="0"/>
              <a:ea typeface="Times New Roman" pitchFamily="18" charset="0"/>
            </a:endParaRPr>
          </a:p>
          <a:p>
            <a:pPr marL="0" marR="0" lvl="0" indent="450850" algn="l" defTabSz="914400" rtl="0" eaLnBrk="1" fontAlgn="base" latinLnBrk="0" hangingPunct="1">
              <a:lnSpc>
                <a:spcPct val="150000"/>
              </a:lnSpc>
              <a:spcBef>
                <a:spcPct val="0"/>
              </a:spcBef>
              <a:spcAft>
                <a:spcPct val="0"/>
              </a:spcAft>
              <a:buClrTx/>
              <a:buSzTx/>
              <a:buFontTx/>
              <a:buNone/>
              <a:tabLst/>
            </a:pPr>
            <a:endParaRPr kumimoji="0" lang="ru-RU" sz="1200" b="1"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450850" algn="ctr" defTabSz="914400" rtl="0" eaLnBrk="1" fontAlgn="base" latinLnBrk="0" hangingPunct="1">
              <a:lnSpc>
                <a:spcPct val="150000"/>
              </a:lnSpc>
              <a:spcBef>
                <a:spcPct val="0"/>
              </a:spcBef>
              <a:spcAft>
                <a:spcPct val="0"/>
              </a:spcAft>
              <a:buClrTx/>
              <a:buSzTx/>
              <a:buFontTx/>
              <a:buNone/>
              <a:tabLst/>
            </a:pPr>
            <a:r>
              <a:rPr kumimoji="0" lang="ru-RU" sz="1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Взаимодействие </a:t>
            </a:r>
            <a:r>
              <a:rPr lang="ru-RU" sz="1400" b="1" u="sng" dirty="0" smtClean="0">
                <a:solidFill>
                  <a:srgbClr val="FF0000"/>
                </a:solidFill>
                <a:latin typeface="Times New Roman" pitchFamily="18" charset="0"/>
                <a:ea typeface="Times New Roman" pitchFamily="18" charset="0"/>
                <a:cs typeface="Times New Roman" pitchFamily="18" charset="0"/>
              </a:rPr>
              <a:t>ГБДОУ №101 Фрунзенского района Санкт-Петербурга </a:t>
            </a:r>
            <a:r>
              <a:rPr kumimoji="0" lang="ru-RU" sz="1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с другими учреждениями</a:t>
            </a:r>
            <a:endParaRPr kumimoji="0" lang="ru-RU" sz="14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Достичь положительных результатов по воспитанию детей дошкольного возраста было бы невозможно без </a:t>
            </a:r>
          </a:p>
          <a:p>
            <a:pPr marL="0" marR="0" lvl="0" indent="450850" algn="l" defTabSz="914400" rtl="0" eaLnBrk="0" fontAlgn="base" latinLnBrk="0" hangingPunct="0">
              <a:lnSpc>
                <a:spcPct val="15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активного взаимодействия детского сада с социумом.</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2" name="_s1144"/>
          <p:cNvSpPr>
            <a:spLocks noChangeShapeType="1"/>
          </p:cNvSpPr>
          <p:nvPr/>
        </p:nvSpPr>
        <p:spPr bwMode="auto">
          <a:xfrm flipH="1" flipV="1">
            <a:off x="2162175" y="1281113"/>
            <a:ext cx="581025" cy="69056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3" name="_s1145"/>
          <p:cNvSpPr>
            <a:spLocks noChangeArrowheads="1"/>
          </p:cNvSpPr>
          <p:nvPr/>
        </p:nvSpPr>
        <p:spPr bwMode="auto">
          <a:xfrm>
            <a:off x="1174750" y="793750"/>
            <a:ext cx="1287463" cy="863600"/>
          </a:xfrm>
          <a:prstGeom prst="rect">
            <a:avLst/>
          </a:prstGeom>
          <a:gradFill rotWithShape="0">
            <a:gsLst>
              <a:gs pos="0">
                <a:srgbClr val="B2A1C7"/>
              </a:gs>
              <a:gs pos="100000">
                <a:srgbClr val="B2A1C7">
                  <a:gamma/>
                  <a:tint val="20000"/>
                  <a:invGamma/>
                </a:srgbClr>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Администрация Фрунзенского района</a:t>
            </a:r>
            <a:endParaRPr lang="ru-RU" sz="800" dirty="0">
              <a:solidFill>
                <a:prstClr val="black"/>
              </a:solidFill>
              <a:latin typeface="Arial" pitchFamily="34" charset="0"/>
            </a:endParaRPr>
          </a:p>
        </p:txBody>
      </p:sp>
      <p:sp>
        <p:nvSpPr>
          <p:cNvPr id="44" name="_s1146"/>
          <p:cNvSpPr>
            <a:spLocks noChangeShapeType="1"/>
          </p:cNvSpPr>
          <p:nvPr/>
        </p:nvSpPr>
        <p:spPr bwMode="auto">
          <a:xfrm flipH="1" flipV="1">
            <a:off x="1692275" y="2322513"/>
            <a:ext cx="860425" cy="0"/>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5" name="_s1147"/>
          <p:cNvSpPr>
            <a:spLocks noChangeArrowheads="1"/>
          </p:cNvSpPr>
          <p:nvPr/>
        </p:nvSpPr>
        <p:spPr bwMode="auto">
          <a:xfrm>
            <a:off x="657225" y="1843088"/>
            <a:ext cx="1035050" cy="977900"/>
          </a:xfrm>
          <a:prstGeom prst="rect">
            <a:avLst/>
          </a:prstGeom>
          <a:gradFill rotWithShape="0">
            <a:gsLst>
              <a:gs pos="0">
                <a:srgbClr val="C2D69B"/>
              </a:gs>
              <a:gs pos="100000">
                <a:srgbClr val="C2D69B">
                  <a:gamma/>
                  <a:tint val="20000"/>
                  <a:invGamma/>
                </a:srgbClr>
              </a:gs>
            </a:gsLst>
            <a:lin ang="18900000" scaled="1"/>
          </a:gradFill>
          <a:ln w="12700">
            <a:solidFill>
              <a:srgbClr val="9BBB59"/>
            </a:solidFill>
            <a:miter lim="800000"/>
            <a:headEnd/>
            <a:tailEnd/>
          </a:ln>
          <a:effectLst>
            <a:outerShdw dist="28398" dir="3806097" algn="ctr" rotWithShape="0">
              <a:srgbClr val="4E6128"/>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АППО</a:t>
            </a:r>
          </a:p>
        </p:txBody>
      </p:sp>
      <p:sp>
        <p:nvSpPr>
          <p:cNvPr id="46" name="_s1148"/>
          <p:cNvSpPr>
            <a:spLocks noChangeShapeType="1"/>
          </p:cNvSpPr>
          <p:nvPr/>
        </p:nvSpPr>
        <p:spPr bwMode="auto">
          <a:xfrm flipH="1">
            <a:off x="2000250" y="2835275"/>
            <a:ext cx="552450" cy="473075"/>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7" name="_s1149"/>
          <p:cNvSpPr>
            <a:spLocks noChangeArrowheads="1"/>
          </p:cNvSpPr>
          <p:nvPr/>
        </p:nvSpPr>
        <p:spPr bwMode="auto">
          <a:xfrm>
            <a:off x="909638" y="2971800"/>
            <a:ext cx="1090612" cy="938213"/>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Детская поликлиника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64</a:t>
            </a:r>
            <a:endParaRPr kumimoji="0" lang="ru-RU" sz="1800" b="0" i="0" u="none" strike="noStrike" cap="none" normalizeH="0" baseline="0" smtClean="0">
              <a:ln>
                <a:noFill/>
              </a:ln>
              <a:solidFill>
                <a:schemeClr val="tx1"/>
              </a:solidFill>
              <a:effectLst/>
              <a:latin typeface="Arial" pitchFamily="34" charset="0"/>
            </a:endParaRPr>
          </a:p>
        </p:txBody>
      </p:sp>
      <p:sp>
        <p:nvSpPr>
          <p:cNvPr id="48" name="_s1150"/>
          <p:cNvSpPr>
            <a:spLocks noChangeShapeType="1"/>
          </p:cNvSpPr>
          <p:nvPr/>
        </p:nvSpPr>
        <p:spPr bwMode="auto">
          <a:xfrm flipH="1">
            <a:off x="2743200" y="2795588"/>
            <a:ext cx="307975" cy="84931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49" name="_s1151"/>
          <p:cNvSpPr>
            <a:spLocks noChangeArrowheads="1"/>
          </p:cNvSpPr>
          <p:nvPr/>
        </p:nvSpPr>
        <p:spPr bwMode="auto">
          <a:xfrm>
            <a:off x="2149475" y="3644900"/>
            <a:ext cx="1031875" cy="86518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ea typeface="Times New Roman" pitchFamily="18" charset="0"/>
              </a:rPr>
              <a:t>ГБОУ «Центр Динамика»</a:t>
            </a:r>
            <a:endParaRPr lang="ru-RU" dirty="0">
              <a:solidFill>
                <a:prstClr val="black"/>
              </a:solidFill>
              <a:latin typeface="Arial" pitchFamily="34" charset="0"/>
            </a:endParaRPr>
          </a:p>
        </p:txBody>
      </p:sp>
      <p:sp>
        <p:nvSpPr>
          <p:cNvPr id="50" name="_s1152"/>
          <p:cNvSpPr>
            <a:spLocks noChangeShapeType="1"/>
          </p:cNvSpPr>
          <p:nvPr/>
        </p:nvSpPr>
        <p:spPr bwMode="auto">
          <a:xfrm>
            <a:off x="3479800" y="2795588"/>
            <a:ext cx="309563" cy="84931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1" name="_s1153"/>
          <p:cNvSpPr>
            <a:spLocks noChangeArrowheads="1"/>
          </p:cNvSpPr>
          <p:nvPr/>
        </p:nvSpPr>
        <p:spPr bwMode="auto">
          <a:xfrm>
            <a:off x="3333750" y="3644900"/>
            <a:ext cx="1095375" cy="901700"/>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Районная библиотека им. </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И. А. Крылова</a:t>
            </a:r>
            <a:endParaRPr kumimoji="0" lang="ru-RU" sz="1800" b="0" i="0" u="none" strike="noStrike" cap="none" normalizeH="0" baseline="0" smtClean="0">
              <a:ln>
                <a:noFill/>
              </a:ln>
              <a:solidFill>
                <a:schemeClr val="tx1"/>
              </a:solidFill>
              <a:effectLst/>
              <a:latin typeface="Arial" pitchFamily="34" charset="0"/>
            </a:endParaRPr>
          </a:p>
        </p:txBody>
      </p:sp>
      <p:sp>
        <p:nvSpPr>
          <p:cNvPr id="52" name="_s1154"/>
          <p:cNvSpPr>
            <a:spLocks noChangeShapeType="1"/>
          </p:cNvSpPr>
          <p:nvPr/>
        </p:nvSpPr>
        <p:spPr bwMode="auto">
          <a:xfrm>
            <a:off x="3810000" y="2519363"/>
            <a:ext cx="781050" cy="452437"/>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3" name="_s1155"/>
          <p:cNvSpPr>
            <a:spLocks noChangeArrowheads="1"/>
          </p:cNvSpPr>
          <p:nvPr/>
        </p:nvSpPr>
        <p:spPr bwMode="auto">
          <a:xfrm>
            <a:off x="4533900" y="2971800"/>
            <a:ext cx="971550" cy="922338"/>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Школа № 663</a:t>
            </a:r>
            <a:endParaRPr kumimoji="0" lang="ru-RU" sz="1800" b="0" i="0" u="none" strike="noStrike" cap="none" normalizeH="0" baseline="0" smtClean="0">
              <a:ln>
                <a:noFill/>
              </a:ln>
              <a:solidFill>
                <a:schemeClr val="tx1"/>
              </a:solidFill>
              <a:effectLst/>
              <a:latin typeface="Arial" pitchFamily="34" charset="0"/>
            </a:endParaRPr>
          </a:p>
        </p:txBody>
      </p:sp>
      <p:sp>
        <p:nvSpPr>
          <p:cNvPr id="54" name="_s1156"/>
          <p:cNvSpPr>
            <a:spLocks noChangeShapeType="1"/>
          </p:cNvSpPr>
          <p:nvPr/>
        </p:nvSpPr>
        <p:spPr bwMode="auto">
          <a:xfrm>
            <a:off x="3810000" y="2322513"/>
            <a:ext cx="962025" cy="80962"/>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5" name="_s1157"/>
          <p:cNvSpPr>
            <a:spLocks noChangeArrowheads="1"/>
          </p:cNvSpPr>
          <p:nvPr/>
        </p:nvSpPr>
        <p:spPr bwMode="auto">
          <a:xfrm>
            <a:off x="4772025" y="1935163"/>
            <a:ext cx="1000125" cy="892175"/>
          </a:xfrm>
          <a:prstGeom prst="rect">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«Центр развития «</a:t>
            </a:r>
            <a:r>
              <a:rPr lang="ru-RU" sz="1200" dirty="0" err="1">
                <a:solidFill>
                  <a:prstClr val="black"/>
                </a:solidFill>
                <a:latin typeface="Arial" pitchFamily="34" charset="0"/>
              </a:rPr>
              <a:t>Анима</a:t>
            </a:r>
            <a:r>
              <a:rPr lang="ru-RU" sz="1200" dirty="0">
                <a:solidFill>
                  <a:prstClr val="black"/>
                </a:solidFill>
                <a:latin typeface="Arial" pitchFamily="34" charset="0"/>
              </a:rPr>
              <a:t>»</a:t>
            </a:r>
            <a:endParaRPr lang="ru-RU" dirty="0">
              <a:solidFill>
                <a:prstClr val="black"/>
              </a:solidFill>
              <a:latin typeface="Arial" pitchFamily="34" charset="0"/>
            </a:endParaRPr>
          </a:p>
        </p:txBody>
      </p:sp>
      <p:sp>
        <p:nvSpPr>
          <p:cNvPr id="56" name="_s1158"/>
          <p:cNvSpPr>
            <a:spLocks noChangeShapeType="1"/>
          </p:cNvSpPr>
          <p:nvPr/>
        </p:nvSpPr>
        <p:spPr bwMode="auto">
          <a:xfrm flipV="1">
            <a:off x="3810000" y="1649413"/>
            <a:ext cx="619125" cy="452437"/>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sp>
        <p:nvSpPr>
          <p:cNvPr id="57" name="_s1159"/>
          <p:cNvSpPr>
            <a:spLocks noChangeArrowheads="1"/>
          </p:cNvSpPr>
          <p:nvPr/>
        </p:nvSpPr>
        <p:spPr bwMode="auto">
          <a:xfrm>
            <a:off x="4321175" y="793750"/>
            <a:ext cx="1330945" cy="973138"/>
          </a:xfrm>
          <a:prstGeom prst="rect">
            <a:avLst/>
          </a:prstGeom>
          <a:gradFill rotWithShape="0">
            <a:gsLst>
              <a:gs pos="0">
                <a:srgbClr val="95B3D7"/>
              </a:gs>
              <a:gs pos="100000">
                <a:srgbClr val="95B3D7">
                  <a:gamma/>
                  <a:tint val="20000"/>
                  <a:invGamma/>
                </a:srgbClr>
              </a:gs>
            </a:gsLst>
            <a:lin ang="18900000" scaled="1"/>
          </a:gradFill>
          <a:ln w="12700">
            <a:solidFill>
              <a:srgbClr val="4F81BD"/>
            </a:solidFill>
            <a:miter lim="800000"/>
            <a:headEnd/>
            <a:tailEnd/>
          </a:ln>
          <a:effectLst>
            <a:outerShdw dist="28398" dir="3806097" algn="ctr" rotWithShape="0">
              <a:srgbClr val="243F60"/>
            </a:outerShdw>
          </a:effectLst>
        </p:spPr>
        <p:txBody>
          <a:bodyPr vert="horz" wrap="square" lIns="0" tIns="0" rIns="0" bIns="0" numCol="1" anchor="ctr" anchorCtr="0" compatLnSpc="1">
            <a:prstTxWarp prst="textNoShape">
              <a:avLst/>
            </a:prstTxWarp>
          </a:bodyPr>
          <a:lstStyle/>
          <a:p>
            <a:pPr lvl="0" algn="ctr" fontAlgn="base">
              <a:spcBef>
                <a:spcPct val="0"/>
              </a:spcBef>
              <a:spcAft>
                <a:spcPct val="0"/>
              </a:spcAft>
            </a:pPr>
            <a:r>
              <a:rPr lang="ru-RU" sz="1200" dirty="0">
                <a:solidFill>
                  <a:prstClr val="black"/>
                </a:solidFill>
                <a:latin typeface="Arial" pitchFamily="34" charset="0"/>
              </a:rPr>
              <a:t>Отдел образования Фрунзенского района</a:t>
            </a:r>
            <a:endParaRPr lang="ru-RU" sz="800" dirty="0">
              <a:solidFill>
                <a:prstClr val="black"/>
              </a:solidFill>
              <a:latin typeface="Arial" pitchFamily="34" charset="0"/>
            </a:endParaRPr>
          </a:p>
        </p:txBody>
      </p:sp>
      <p:sp>
        <p:nvSpPr>
          <p:cNvPr id="58" name="_s1160"/>
          <p:cNvSpPr>
            <a:spLocks noChangeShapeType="1"/>
          </p:cNvSpPr>
          <p:nvPr/>
        </p:nvSpPr>
        <p:spPr bwMode="auto">
          <a:xfrm flipV="1">
            <a:off x="3381375" y="847725"/>
            <a:ext cx="0" cy="1119188"/>
          </a:xfrm>
          <a:prstGeom prst="line">
            <a:avLst/>
          </a:prstGeom>
          <a:noFill/>
          <a:ln w="28575">
            <a:solidFill>
              <a:srgbClr val="808080"/>
            </a:solidFill>
            <a:round/>
            <a:headEnd/>
            <a:tailEnd/>
          </a:ln>
        </p:spPr>
        <p:txBody>
          <a:bodyPr vert="horz" wrap="square" lIns="91440" tIns="45720" rIns="91440" bIns="45720" numCol="1" anchor="ctr" anchorCtr="0" compatLnSpc="1">
            <a:prstTxWarp prst="textNoShape">
              <a:avLst/>
            </a:prstTxWarp>
          </a:bodyPr>
          <a:lstStyle/>
          <a:p>
            <a:endParaRPr lang="ru-RU"/>
          </a:p>
        </p:txBody>
      </p:sp>
      <p:pic>
        <p:nvPicPr>
          <p:cNvPr id="59" name="Рисунок 2"/>
          <p:cNvPicPr>
            <a:picLocks noChangeAspect="1" noChangeArrowheads="1"/>
          </p:cNvPicPr>
          <p:nvPr/>
        </p:nvPicPr>
        <p:blipFill>
          <a:blip r:embed="rId2" cstate="print"/>
          <a:srcRect/>
          <a:stretch>
            <a:fillRect/>
          </a:stretch>
        </p:blipFill>
        <p:spPr bwMode="auto">
          <a:xfrm>
            <a:off x="2085975" y="1762125"/>
            <a:ext cx="2309813" cy="1627188"/>
          </a:xfrm>
          <a:prstGeom prst="rect">
            <a:avLst/>
          </a:prstGeom>
          <a:noFill/>
        </p:spPr>
      </p:pic>
      <p:sp>
        <p:nvSpPr>
          <p:cNvPr id="60" name="_s1161"/>
          <p:cNvSpPr>
            <a:spLocks noChangeArrowheads="1"/>
          </p:cNvSpPr>
          <p:nvPr/>
        </p:nvSpPr>
        <p:spPr bwMode="auto">
          <a:xfrm>
            <a:off x="2867025" y="569913"/>
            <a:ext cx="1133475" cy="835025"/>
          </a:xfrm>
          <a:prstGeom prst="rect">
            <a:avLst/>
          </a:prstGeom>
          <a:gradFill rotWithShape="0">
            <a:gsLst>
              <a:gs pos="0">
                <a:srgbClr val="FABF8F">
                  <a:gamma/>
                  <a:tint val="20000"/>
                  <a:invGamma/>
                </a:srgbClr>
              </a:gs>
              <a:gs pos="100000">
                <a:srgbClr val="FABF8F"/>
              </a:gs>
            </a:gsLst>
            <a:lin ang="18900000" scaled="1"/>
          </a:gradFill>
          <a:ln w="12700">
            <a:solidFill>
              <a:srgbClr val="F79646"/>
            </a:solidFill>
            <a:miter lim="800000"/>
            <a:headEnd/>
            <a:tailEnd/>
          </a:ln>
          <a:effectLst>
            <a:outerShdw dist="28398" dir="3806097" algn="ctr" rotWithShape="0">
              <a:srgbClr val="974706"/>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Комитет по Образованию</a:t>
            </a:r>
            <a:endParaRPr kumimoji="0" lang="ru-RU" sz="8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Санкт-Петербурга</a:t>
            </a:r>
            <a:endParaRPr kumimoji="0" lang="ru-RU" sz="1800" b="0" i="0" u="none" strike="noStrike" cap="none" normalizeH="0" baseline="0" smtClean="0">
              <a:ln>
                <a:noFill/>
              </a:ln>
              <a:solidFill>
                <a:schemeClr val="tx1"/>
              </a:solidFill>
              <a:effectLst/>
              <a:latin typeface="Arial" pitchFamily="34" charset="0"/>
            </a:endParaRPr>
          </a:p>
        </p:txBody>
      </p:sp>
      <p:sp>
        <p:nvSpPr>
          <p:cNvPr id="29726" name="Rectangle 30"/>
          <p:cNvSpPr>
            <a:spLocks noChangeArrowheads="1"/>
          </p:cNvSpPr>
          <p:nvPr/>
        </p:nvSpPr>
        <p:spPr bwMode="auto">
          <a:xfrm>
            <a:off x="0" y="494116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61" name="Рисунок 2"/>
          <p:cNvPicPr>
            <a:picLocks noChangeAspect="1" noChangeArrowheads="1"/>
          </p:cNvPicPr>
          <p:nvPr/>
        </p:nvPicPr>
        <p:blipFill>
          <a:blip r:embed="rId2" cstate="print"/>
          <a:srcRect/>
          <a:stretch>
            <a:fillRect/>
          </a:stretch>
        </p:blipFill>
        <p:spPr bwMode="auto">
          <a:xfrm>
            <a:off x="2123728" y="1772816"/>
            <a:ext cx="2309813" cy="16271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rmAutofit/>
          </a:bodyPr>
          <a:lstStyle/>
          <a:p>
            <a:pPr algn="ctr"/>
            <a:r>
              <a:rPr lang="ru-RU" sz="1400" b="1" u="sng" dirty="0">
                <a:solidFill>
                  <a:srgbClr val="FF0000"/>
                </a:solidFill>
                <a:latin typeface="Times New Roman" panose="02020603050405020304" pitchFamily="18" charset="0"/>
                <a:cs typeface="Times New Roman" panose="02020603050405020304" pitchFamily="18" charset="0"/>
              </a:rPr>
              <a:t>Учебно-методическое обеспечение реализации Программы.</a:t>
            </a: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764704"/>
            <a:ext cx="8229600" cy="5760640"/>
          </a:xfrm>
        </p:spPr>
        <p:txBody>
          <a:bodyPr>
            <a:normAutofit/>
          </a:bodyPr>
          <a:lstStyle/>
          <a:p>
            <a:pPr marL="0" lvl="0" indent="0">
              <a:buClr>
                <a:srgbClr val="0BD0D9"/>
              </a:buClr>
              <a:buNone/>
            </a:pPr>
            <a:r>
              <a:rPr lang="ru-RU" sz="1200" u="sng" dirty="0">
                <a:solidFill>
                  <a:prstClr val="black"/>
                </a:solidFill>
                <a:latin typeface="Times New Roman" panose="02020603050405020304" pitchFamily="18" charset="0"/>
                <a:cs typeface="Times New Roman" panose="02020603050405020304" pitchFamily="18" charset="0"/>
              </a:rPr>
              <a:t>Основная адаптированная образовательная программа дошкольного образования</a:t>
            </a:r>
            <a:r>
              <a:rPr lang="ru-RU" sz="1200" dirty="0">
                <a:solidFill>
                  <a:prstClr val="black"/>
                </a:solidFill>
                <a:latin typeface="Times New Roman" panose="02020603050405020304" pitchFamily="18" charset="0"/>
                <a:cs typeface="Times New Roman" panose="02020603050405020304" pitchFamily="18" charset="0"/>
              </a:rPr>
              <a:t>:</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«Федеральная адаптированная образовательная программа дошкольного образования для обучающихся с ограниченными возможностями здоровья», утв. Приказ МП РФ от 24.11.2022 г. № 1022.</a:t>
            </a:r>
          </a:p>
          <a:p>
            <a:pPr marL="0" lvl="0" indent="0">
              <a:buClr>
                <a:srgbClr val="0BD0D9"/>
              </a:buClr>
              <a:buNone/>
            </a:pPr>
            <a:r>
              <a:rPr lang="ru-RU" sz="1200" u="sng" dirty="0">
                <a:solidFill>
                  <a:prstClr val="black"/>
                </a:solidFill>
                <a:latin typeface="Times New Roman" panose="02020603050405020304" pitchFamily="18" charset="0"/>
                <a:cs typeface="Times New Roman" panose="02020603050405020304" pitchFamily="18" charset="0"/>
              </a:rPr>
              <a:t>Дополнительное программно-методическое обеспечение</a:t>
            </a:r>
            <a:r>
              <a:rPr lang="ru-RU" sz="1200" dirty="0">
                <a:solidFill>
                  <a:prstClr val="black"/>
                </a:solidFill>
                <a:latin typeface="Times New Roman" panose="02020603050405020304" pitchFamily="18" charset="0"/>
                <a:cs typeface="Times New Roman" panose="02020603050405020304" pitchFamily="18" charset="0"/>
              </a:rPr>
              <a:t>:</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 Программа воспитания и обучения детей с интеллектуальной недостаточностью» /</a:t>
            </a:r>
            <a:r>
              <a:rPr lang="ru-RU" sz="1200" dirty="0" err="1">
                <a:solidFill>
                  <a:prstClr val="black"/>
                </a:solidFill>
                <a:latin typeface="Times New Roman" panose="02020603050405020304" pitchFamily="18" charset="0"/>
                <a:cs typeface="Times New Roman" panose="02020603050405020304" pitchFamily="18" charset="0"/>
              </a:rPr>
              <a:t>Л.Б.Баряева</a:t>
            </a:r>
            <a:r>
              <a:rPr lang="ru-RU" sz="1200" dirty="0">
                <a:solidFill>
                  <a:prstClr val="black"/>
                </a:solidFill>
                <a:latin typeface="Times New Roman" panose="02020603050405020304" pitchFamily="18" charset="0"/>
                <a:cs typeface="Times New Roman" panose="02020603050405020304" pitchFamily="18" charset="0"/>
              </a:rPr>
              <a:t> СПб 2003 г./</a:t>
            </a:r>
          </a:p>
          <a:p>
            <a:pPr marL="0" lvl="0" indent="0">
              <a:buClr>
                <a:srgbClr val="0BD0D9"/>
              </a:buClr>
              <a:buNone/>
            </a:pPr>
            <a:r>
              <a:rPr lang="ru-RU" sz="1200" dirty="0">
                <a:solidFill>
                  <a:prstClr val="black"/>
                </a:solidFill>
                <a:latin typeface="Times New Roman" panose="02020603050405020304" pitchFamily="18" charset="0"/>
                <a:cs typeface="Times New Roman" panose="02020603050405020304" pitchFamily="18" charset="0"/>
              </a:rPr>
              <a:t>- «Федеральная образовательная программа дошкольного образования», утверждено приказом МП РФ от 25.11.2022 г. №1028</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Коррекционно-развивающее </a:t>
            </a:r>
            <a:r>
              <a:rPr lang="ru-RU" sz="1200" dirty="0">
                <a:solidFill>
                  <a:prstClr val="black"/>
                </a:solidFill>
                <a:latin typeface="Times New Roman" panose="02020603050405020304" pitchFamily="18" charset="0"/>
                <a:cs typeface="Times New Roman" panose="02020603050405020304" pitchFamily="18" charset="0"/>
              </a:rPr>
              <a:t>обучение и воспитание /Е.А. </a:t>
            </a:r>
            <a:r>
              <a:rPr lang="ru-RU" sz="1200" dirty="0" err="1">
                <a:solidFill>
                  <a:prstClr val="black"/>
                </a:solidFill>
                <a:latin typeface="Times New Roman" panose="02020603050405020304" pitchFamily="18" charset="0"/>
                <a:cs typeface="Times New Roman" panose="02020603050405020304" pitchFamily="18" charset="0"/>
              </a:rPr>
              <a:t>Екжанова</a:t>
            </a:r>
            <a:r>
              <a:rPr lang="ru-RU" sz="1200" dirty="0">
                <a:solidFill>
                  <a:prstClr val="black"/>
                </a:solidFill>
                <a:latin typeface="Times New Roman" panose="02020603050405020304" pitchFamily="18" charset="0"/>
                <a:cs typeface="Times New Roman" panose="02020603050405020304" pitchFamily="18" charset="0"/>
              </a:rPr>
              <a:t>, Е.А. </a:t>
            </a:r>
            <a:r>
              <a:rPr lang="ru-RU" sz="1200" dirty="0" err="1">
                <a:solidFill>
                  <a:prstClr val="black"/>
                </a:solidFill>
                <a:latin typeface="Times New Roman" panose="02020603050405020304" pitchFamily="18" charset="0"/>
                <a:cs typeface="Times New Roman" panose="02020603050405020304" pitchFamily="18" charset="0"/>
              </a:rPr>
              <a:t>Стребелева</a:t>
            </a:r>
            <a:r>
              <a:rPr lang="ru-RU" sz="1200" dirty="0">
                <a:solidFill>
                  <a:prstClr val="black"/>
                </a:solidFill>
                <a:latin typeface="Times New Roman" panose="02020603050405020304" pitchFamily="18" charset="0"/>
                <a:cs typeface="Times New Roman" panose="02020603050405020304" pitchFamily="18" charset="0"/>
              </a:rPr>
              <a:t>. Москва. Просвещение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Учимся слушать и слышать. Развитие слухового восприятия, внимания и памяти». /М.Г. Борисенко, Н.А. Лукина,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«Смотрим</a:t>
            </a:r>
            <a:r>
              <a:rPr lang="ru-RU" sz="1200" dirty="0">
                <a:solidFill>
                  <a:prstClr val="black"/>
                </a:solidFill>
                <a:latin typeface="Times New Roman" panose="02020603050405020304" pitchFamily="18" charset="0"/>
                <a:cs typeface="Times New Roman" panose="02020603050405020304" pitchFamily="18" charset="0"/>
              </a:rPr>
              <a:t>, видим, запоминаем. Развитие </a:t>
            </a:r>
            <a:r>
              <a:rPr lang="ru-RU" sz="1200" dirty="0" err="1">
                <a:solidFill>
                  <a:prstClr val="black"/>
                </a:solidFill>
                <a:latin typeface="Times New Roman" panose="02020603050405020304" pitchFamily="18" charset="0"/>
                <a:cs typeface="Times New Roman" panose="02020603050405020304" pitchFamily="18" charset="0"/>
              </a:rPr>
              <a:t>общеречевых</a:t>
            </a:r>
            <a:r>
              <a:rPr lang="ru-RU" sz="1200" dirty="0">
                <a:solidFill>
                  <a:prstClr val="black"/>
                </a:solidFill>
                <a:latin typeface="Times New Roman" panose="02020603050405020304" pitchFamily="18" charset="0"/>
                <a:cs typeface="Times New Roman" panose="02020603050405020304" pitchFamily="18" charset="0"/>
              </a:rPr>
              <a:t> навыков». /М.Г. Борисенко, Н.А. Лукина,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Чтобы чисто говорить, надо…Развитие </a:t>
            </a:r>
            <a:r>
              <a:rPr lang="ru-RU" sz="1200" dirty="0" err="1">
                <a:solidFill>
                  <a:prstClr val="black"/>
                </a:solidFill>
                <a:latin typeface="Times New Roman" panose="02020603050405020304" pitchFamily="18" charset="0"/>
                <a:cs typeface="Times New Roman" panose="02020603050405020304" pitchFamily="18" charset="0"/>
              </a:rPr>
              <a:t>общеречевых</a:t>
            </a:r>
            <a:r>
              <a:rPr lang="ru-RU" sz="1200" dirty="0">
                <a:solidFill>
                  <a:prstClr val="black"/>
                </a:solidFill>
                <a:latin typeface="Times New Roman" panose="02020603050405020304" pitchFamily="18" charset="0"/>
                <a:cs typeface="Times New Roman" panose="02020603050405020304" pitchFamily="18" charset="0"/>
              </a:rPr>
              <a:t> навыков». /М.Г. Борисенко, Н.А. Лукина, СПб,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a:t>
            </a:r>
            <a:r>
              <a:rPr lang="ru-RU" sz="1200" dirty="0" err="1">
                <a:solidFill>
                  <a:prstClr val="black"/>
                </a:solidFill>
                <a:latin typeface="Times New Roman" panose="02020603050405020304" pitchFamily="18" charset="0"/>
                <a:cs typeface="Times New Roman" panose="02020603050405020304" pitchFamily="18" charset="0"/>
              </a:rPr>
              <a:t>дочисловых</a:t>
            </a:r>
            <a:r>
              <a:rPr lang="ru-RU" sz="1200" dirty="0">
                <a:solidFill>
                  <a:prstClr val="black"/>
                </a:solidFill>
                <a:latin typeface="Times New Roman" panose="02020603050405020304" pitchFamily="18" charset="0"/>
                <a:cs typeface="Times New Roman" panose="02020603050405020304" pitchFamily="18" charset="0"/>
              </a:rPr>
              <a:t> количественных представлений у дошкольников с нарушением интеллекта». И.В. Чумакова, Москва, 2001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пространственных представлений у детей с ДЦП», /О.В. Титов, Москва,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Формирование элементарных математических представлений у дошкольников с проблемами в развитии», /Л.Б. </a:t>
            </a:r>
            <a:r>
              <a:rPr lang="ru-RU" sz="1200" dirty="0" err="1">
                <a:solidFill>
                  <a:prstClr val="black"/>
                </a:solidFill>
                <a:latin typeface="Times New Roman" panose="02020603050405020304" pitchFamily="18" charset="0"/>
                <a:cs typeface="Times New Roman" panose="02020603050405020304" pitchFamily="18" charset="0"/>
              </a:rPr>
              <a:t>Баряева</a:t>
            </a:r>
            <a:r>
              <a:rPr lang="ru-RU" sz="1200" dirty="0">
                <a:solidFill>
                  <a:prstClr val="black"/>
                </a:solidFill>
                <a:latin typeface="Times New Roman" panose="02020603050405020304" pitchFamily="18" charset="0"/>
                <a:cs typeface="Times New Roman" panose="02020603050405020304" pitchFamily="18" charset="0"/>
              </a:rPr>
              <a:t>, СПб, 2002г/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Логопедическая диагностика, коррекция и профилактика нарушений речи у дошкольников с ДЦП», И.А. Смирнов, СПб,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Программа обучения и воспитания детей дошкольного возраста с выраженной умственной отсталостью». /Под редакцией Дементьевой, Москва, 1993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«Развивающие игры с малышами до 3-х лет»/Т.В. Галанова, Ярославль, 2004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Игры – занятия с природным и рукотворным материалом /Л.Б. </a:t>
            </a:r>
            <a:r>
              <a:rPr lang="ru-RU" sz="1200" dirty="0" err="1">
                <a:solidFill>
                  <a:prstClr val="black"/>
                </a:solidFill>
                <a:latin typeface="Times New Roman" panose="02020603050405020304" pitchFamily="18" charset="0"/>
                <a:cs typeface="Times New Roman" panose="02020603050405020304" pitchFamily="18" charset="0"/>
              </a:rPr>
              <a:t>Баряева</a:t>
            </a:r>
            <a:r>
              <a:rPr lang="ru-RU" sz="1200" dirty="0">
                <a:solidFill>
                  <a:prstClr val="black"/>
                </a:solidFill>
                <a:latin typeface="Times New Roman" panose="02020603050405020304" pitchFamily="18" charset="0"/>
                <a:cs typeface="Times New Roman" panose="02020603050405020304" pitchFamily="18" charset="0"/>
              </a:rPr>
              <a:t>, СПб, 2005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Технологии обучения и воспитания детей с нарушением опорно-двигательного аппарата», И.Ю. Левченко, О.Г. Приходько, Москва 2002 г.</a:t>
            </a:r>
          </a:p>
          <a:p>
            <a:pPr marL="0" lvl="0" indent="0">
              <a:buClr>
                <a:srgbClr val="0BD0D9"/>
              </a:buClr>
              <a:buNone/>
            </a:pPr>
            <a:r>
              <a:rPr lang="ru-RU" sz="1200" dirty="0" smtClean="0">
                <a:solidFill>
                  <a:prstClr val="black"/>
                </a:solidFill>
                <a:latin typeface="Times New Roman" panose="02020603050405020304" pitchFamily="18" charset="0"/>
                <a:cs typeface="Times New Roman" panose="02020603050405020304" pitchFamily="18" charset="0"/>
              </a:rPr>
              <a:t>- «</a:t>
            </a:r>
            <a:r>
              <a:rPr lang="ru-RU" sz="1200" dirty="0" err="1">
                <a:solidFill>
                  <a:prstClr val="black"/>
                </a:solidFill>
                <a:latin typeface="Times New Roman" panose="02020603050405020304" pitchFamily="18" charset="0"/>
                <a:cs typeface="Times New Roman" panose="02020603050405020304" pitchFamily="18" charset="0"/>
              </a:rPr>
              <a:t>Психокоррекционные</a:t>
            </a:r>
            <a:r>
              <a:rPr lang="ru-RU" sz="1200" dirty="0">
                <a:solidFill>
                  <a:prstClr val="black"/>
                </a:solidFill>
                <a:latin typeface="Times New Roman" panose="02020603050405020304" pitchFamily="18" charset="0"/>
                <a:cs typeface="Times New Roman" panose="02020603050405020304" pitchFamily="18" charset="0"/>
              </a:rPr>
              <a:t>   технологии для детей с проблемами в развитии», И.И. </a:t>
            </a:r>
            <a:r>
              <a:rPr lang="ru-RU" sz="1200" dirty="0" err="1">
                <a:solidFill>
                  <a:prstClr val="black"/>
                </a:solidFill>
                <a:latin typeface="Times New Roman" panose="02020603050405020304" pitchFamily="18" charset="0"/>
                <a:cs typeface="Times New Roman" panose="02020603050405020304" pitchFamily="18" charset="0"/>
              </a:rPr>
              <a:t>Мамайчук</a:t>
            </a:r>
            <a:r>
              <a:rPr lang="ru-RU" sz="1200" dirty="0">
                <a:solidFill>
                  <a:prstClr val="black"/>
                </a:solidFill>
                <a:latin typeface="Times New Roman" panose="02020603050405020304" pitchFamily="18" charset="0"/>
                <a:cs typeface="Times New Roman" panose="02020603050405020304" pitchFamily="18" charset="0"/>
              </a:rPr>
              <a:t>, СПб, 2003</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32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504" y="-3296034"/>
            <a:ext cx="8784976" cy="10002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fontAlgn="base">
              <a:spcBef>
                <a:spcPct val="0"/>
              </a:spcBef>
              <a:spcAft>
                <a:spcPct val="0"/>
              </a:spcAft>
            </a:pPr>
            <a:endParaRPr lang="ru-RU"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sz="1400" dirty="0" smtClean="0">
              <a:solidFill>
                <a:srgbClr val="FF0000"/>
              </a:solidFill>
            </a:endParaRPr>
          </a:p>
          <a:p>
            <a:pPr lvl="0"/>
            <a:r>
              <a:rPr lang="ru-RU" sz="1200" dirty="0" smtClean="0">
                <a:latin typeface="Times New Roman" panose="02020603050405020304" pitchFamily="18" charset="0"/>
                <a:cs typeface="Times New Roman" panose="02020603050405020304" pitchFamily="18" charset="0"/>
              </a:rPr>
              <a:t>    </a:t>
            </a:r>
          </a:p>
          <a:p>
            <a:pPr lvl="0"/>
            <a:endParaRPr lang="ru-RU" sz="1200" dirty="0">
              <a:latin typeface="Times New Roman" panose="02020603050405020304" pitchFamily="18" charset="0"/>
              <a:cs typeface="Times New Roman" panose="02020603050405020304" pitchFamily="18" charset="0"/>
            </a:endParaRPr>
          </a:p>
          <a:p>
            <a:pPr lvl="0"/>
            <a:endParaRPr lang="ru-RU" sz="1200" dirty="0" smtClean="0">
              <a:latin typeface="Times New Roman" panose="02020603050405020304" pitchFamily="18" charset="0"/>
              <a:cs typeface="Times New Roman" panose="02020603050405020304" pitchFamily="18" charset="0"/>
            </a:endParaRPr>
          </a:p>
          <a:p>
            <a:pPr lvl="0"/>
            <a:endParaRPr lang="ru-RU" sz="1200" dirty="0">
              <a:latin typeface="Times New Roman" panose="02020603050405020304" pitchFamily="18" charset="0"/>
              <a:cs typeface="Times New Roman" panose="02020603050405020304" pitchFamily="18" charset="0"/>
            </a:endParaRPr>
          </a:p>
          <a:p>
            <a:pPr lvl="0"/>
            <a:endParaRPr lang="ru-RU" sz="1200" dirty="0" smtClean="0">
              <a:latin typeface="Times New Roman" panose="02020603050405020304" pitchFamily="18" charset="0"/>
              <a:cs typeface="Times New Roman" panose="02020603050405020304" pitchFamily="18" charset="0"/>
            </a:endParaRPr>
          </a:p>
          <a:p>
            <a:pPr lvl="0"/>
            <a:r>
              <a:rPr lang="ru-RU" sz="1200" dirty="0" smtClean="0">
                <a:latin typeface="Times New Roman" panose="02020603050405020304" pitchFamily="18" charset="0"/>
                <a:cs typeface="Times New Roman" panose="02020603050405020304" pitchFamily="18" charset="0"/>
              </a:rPr>
              <a:t> </a:t>
            </a:r>
            <a:r>
              <a:rPr lang="ru-RU" sz="1200" b="1" dirty="0">
                <a:solidFill>
                  <a:prstClr val="black"/>
                </a:solidFill>
                <a:latin typeface="Times New Roman" panose="02020603050405020304" pitchFamily="18" charset="0"/>
                <a:cs typeface="Times New Roman" panose="02020603050405020304" pitchFamily="18" charset="0"/>
              </a:rPr>
              <a:t>Программа </a:t>
            </a:r>
            <a:r>
              <a:rPr lang="ru-RU" sz="1200" dirty="0">
                <a:solidFill>
                  <a:prstClr val="black"/>
                </a:solidFill>
                <a:latin typeface="Times New Roman" panose="02020603050405020304" pitchFamily="18" charset="0"/>
                <a:cs typeface="Times New Roman" panose="02020603050405020304" pitchFamily="18" charset="0"/>
              </a:rPr>
              <a:t>разработана в соответствии с </a:t>
            </a:r>
            <a:r>
              <a:rPr lang="ru-RU" sz="1200" u="sng" dirty="0">
                <a:solidFill>
                  <a:prstClr val="black"/>
                </a:solidFill>
                <a:latin typeface="Times New Roman" panose="02020603050405020304" pitchFamily="18" charset="0"/>
                <a:cs typeface="Times New Roman" panose="02020603050405020304" pitchFamily="18" charset="0"/>
              </a:rPr>
              <a:t>действующими нормативными документами</a:t>
            </a:r>
            <a:r>
              <a:rPr lang="ru-RU" sz="1200" dirty="0">
                <a:solidFill>
                  <a:prstClr val="black"/>
                </a:solidFill>
                <a:latin typeface="Times New Roman" panose="02020603050405020304" pitchFamily="18" charset="0"/>
                <a:cs typeface="Times New Roman" panose="02020603050405020304" pitchFamily="18" charset="0"/>
              </a:rPr>
              <a:t>:</a:t>
            </a:r>
          </a:p>
          <a:p>
            <a:pPr lvl="0"/>
            <a:r>
              <a:rPr lang="ru-RU" sz="1200" dirty="0">
                <a:solidFill>
                  <a:prstClr val="black"/>
                </a:solidFill>
                <a:latin typeface="Times New Roman" panose="02020603050405020304" pitchFamily="18" charset="0"/>
                <a:cs typeface="Times New Roman" panose="02020603050405020304" pitchFamily="18" charset="0"/>
              </a:rPr>
              <a:t>-  Федеральным законом от 29 декабря 2012г. № 273-ФЗ «Об образовании в Российской Федерации»;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образования и науки РФ от 17.10.2013г. №1155 «Об утверждении федерального государственного образовательного стандарта дошкольного образования» (далее – ФГОС ДО);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21.01.2019 г. №31 «О внесении изменения в федеральный государственный образовательный стандарт дошкольного образования, утвержденный приказом Министерства образования и науки Российской Федерации от 17 октября 2013 г. № 1155»;</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08.11.2022 №955 «О внесении изменений в некоторые приказы Министерства образования и науки РФ и Министерства просвещения РФ,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(интеллектуальными нарушениями)»;</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24.11.2022 №1022 «Об утверждении Федеральной адаптированной образовательной программы дошкольного образования для обучающихся с ограниченными возможностями здоровья»;</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31.07.2020г. №373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РФ от 1 декабря 2022 г. № 1048 «О внесении изменений в Порядок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утвержденный приказом Министерства просвещения Российской Федерации от 31 июля 2020 г. N 373»;</a:t>
            </a:r>
          </a:p>
          <a:p>
            <a:pPr lvl="0"/>
            <a:r>
              <a:rPr lang="ru-RU" sz="1200" dirty="0">
                <a:solidFill>
                  <a:prstClr val="black"/>
                </a:solidFill>
                <a:latin typeface="Times New Roman" panose="02020603050405020304" pitchFamily="18" charset="0"/>
                <a:cs typeface="Times New Roman" panose="02020603050405020304" pitchFamily="18" charset="0"/>
              </a:rPr>
              <a:t>- приказом Министерства просвещения Российской Федерации от 25.11.2022 №1028 «Об утверждении федеральной образовательной программы дошкольного образования»;</a:t>
            </a:r>
          </a:p>
          <a:p>
            <a:pPr lvl="0"/>
            <a:r>
              <a:rPr lang="ru-RU" sz="1200" dirty="0">
                <a:solidFill>
                  <a:prstClr val="black"/>
                </a:solidFill>
                <a:latin typeface="Times New Roman" panose="02020603050405020304" pitchFamily="18" charset="0"/>
                <a:cs typeface="Times New Roman" panose="02020603050405020304" pitchFamily="18" charset="0"/>
              </a:rPr>
              <a:t>           - распоряжением </a:t>
            </a:r>
            <a:r>
              <a:rPr lang="ru-RU" sz="1200" dirty="0" err="1">
                <a:solidFill>
                  <a:prstClr val="black"/>
                </a:solidFill>
                <a:latin typeface="Times New Roman" panose="02020603050405020304" pitchFamily="18" charset="0"/>
                <a:cs typeface="Times New Roman" panose="02020603050405020304" pitchFamily="18" charset="0"/>
              </a:rPr>
              <a:t>Минпросвещения</a:t>
            </a:r>
            <a:r>
              <a:rPr lang="ru-RU" sz="1200" dirty="0">
                <a:solidFill>
                  <a:prstClr val="black"/>
                </a:solidFill>
                <a:latin typeface="Times New Roman" panose="02020603050405020304" pitchFamily="18" charset="0"/>
                <a:cs typeface="Times New Roman" panose="02020603050405020304" pitchFamily="18" charset="0"/>
              </a:rPr>
              <a:t> России от 09.09.2019 N Р-93 "Об утверждении примерного Положения о психолого-педагогическом консилиуме образовательной организации";</a:t>
            </a:r>
          </a:p>
          <a:p>
            <a:pPr lvl="0"/>
            <a:r>
              <a:rPr lang="ru-RU" sz="1200" dirty="0">
                <a:solidFill>
                  <a:prstClr val="black"/>
                </a:solidFill>
                <a:latin typeface="Times New Roman" panose="02020603050405020304" pitchFamily="18" charset="0"/>
                <a:cs typeface="Times New Roman" panose="02020603050405020304" pitchFamily="18" charset="0"/>
              </a:rPr>
              <a:t>-постановлением Главного государственного санитарного врача Российской Федерации от 28 сентября 2020 года №28 об утверждении СП 2.4.3648-20 «Санитарно-эпидемиологические требования к организациям воспитания и обучения, отдыха и оздоровления детей и молодежи».</a:t>
            </a:r>
          </a:p>
          <a:p>
            <a:pPr lvl="0"/>
            <a:r>
              <a:rPr lang="ru-RU" sz="1200" dirty="0">
                <a:solidFill>
                  <a:prstClr val="black"/>
                </a:solidFill>
                <a:latin typeface="Times New Roman" panose="02020603050405020304" pitchFamily="18" charset="0"/>
                <a:cs typeface="Times New Roman" panose="02020603050405020304" pitchFamily="18" charset="0"/>
              </a:rPr>
              <a:t>         - постановлением Главного государственного санитарного врача Российской Федерации от 28 января 2021 г. № 2. СанПиН 1.2.3685-21 «Гигиенические нормативы и требования к обеспечению безопасности и (или) безвредности для человека факторов среды обитания».</a:t>
            </a:r>
          </a:p>
          <a:p>
            <a:endParaRPr lang="ru-RU" sz="1200" dirty="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04048" y="2924944"/>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4138505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05949544"/>
              </p:ext>
            </p:extLst>
          </p:nvPr>
        </p:nvGraphicFramePr>
        <p:xfrm>
          <a:off x="251520" y="476669"/>
          <a:ext cx="8496944" cy="4658107"/>
        </p:xfrm>
        <a:graphic>
          <a:graphicData uri="http://schemas.openxmlformats.org/drawingml/2006/table">
            <a:tbl>
              <a:tblPr/>
              <a:tblGrid>
                <a:gridCol w="8496944"/>
              </a:tblGrid>
              <a:tr h="192625">
                <a:tc>
                  <a:txBody>
                    <a:bodyPr/>
                    <a:lstStyle/>
                    <a:p>
                      <a:pPr algn="ctr">
                        <a:lnSpc>
                          <a:spcPct val="150000"/>
                        </a:lnSpc>
                        <a:spcAft>
                          <a:spcPts val="0"/>
                        </a:spcAft>
                      </a:pPr>
                      <a:r>
                        <a:rPr lang="ru-RU" sz="1400" b="1" u="sng" cap="small" spc="25" dirty="0">
                          <a:solidFill>
                            <a:srgbClr val="FF0000"/>
                          </a:solidFill>
                          <a:latin typeface="Times New Roman" pitchFamily="18" charset="0"/>
                          <a:ea typeface="Times New Roman"/>
                          <a:cs typeface="Times New Roman" pitchFamily="18" charset="0"/>
                        </a:rPr>
                        <a:t>Сведения о </a:t>
                      </a:r>
                      <a:r>
                        <a:rPr lang="ru-RU" sz="1400" b="1" u="sng" cap="small" spc="25" dirty="0" smtClean="0">
                          <a:solidFill>
                            <a:srgbClr val="FF0000"/>
                          </a:solidFill>
                          <a:latin typeface="Times New Roman" pitchFamily="18" charset="0"/>
                          <a:ea typeface="Times New Roman"/>
                          <a:cs typeface="Times New Roman" pitchFamily="18" charset="0"/>
                        </a:rPr>
                        <a:t>воспитанниках</a:t>
                      </a:r>
                    </a:p>
                    <a:p>
                      <a:pPr algn="ctr">
                        <a:lnSpc>
                          <a:spcPct val="150000"/>
                        </a:lnSpc>
                        <a:spcAft>
                          <a:spcPts val="0"/>
                        </a:spcAft>
                      </a:pPr>
                      <a:endParaRPr lang="ru-RU" sz="1400" b="1" u="none" dirty="0">
                        <a:solidFill>
                          <a:srgbClr val="FF0000"/>
                        </a:solidFill>
                        <a:latin typeface="Times New Roman" pitchFamily="18" charset="0"/>
                        <a:ea typeface="Times New Roman"/>
                        <a:cs typeface="Times New Roman" pitchFamily="18" charset="0"/>
                      </a:endParaRPr>
                    </a:p>
                  </a:txBody>
                  <a:tcPr marL="44817" marR="44817"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a:noFill/>
                    </a:lnT>
                    <a:lnB w="12700" cap="flat" cmpd="sng" algn="ctr">
                      <a:solidFill>
                        <a:srgbClr val="9BBB59"/>
                      </a:solidFill>
                      <a:prstDash val="solid"/>
                      <a:round/>
                      <a:headEnd type="none" w="med" len="med"/>
                      <a:tailEnd type="none" w="med" len="med"/>
                    </a:lnB>
                  </a:tcPr>
                </a:tc>
              </a:tr>
              <a:tr h="2471674">
                <a:tc>
                  <a:txBody>
                    <a:bodyPr/>
                    <a:lstStyle/>
                    <a:p>
                      <a:pPr indent="450215" algn="l">
                        <a:lnSpc>
                          <a:spcPct val="150000"/>
                        </a:lnSpc>
                        <a:spcAft>
                          <a:spcPts val="600"/>
                        </a:spcAft>
                      </a:pPr>
                      <a:r>
                        <a:rPr lang="ru-RU" sz="1300" dirty="0">
                          <a:solidFill>
                            <a:srgbClr val="000000"/>
                          </a:solidFill>
                          <a:latin typeface="Times New Roman"/>
                          <a:ea typeface="Times New Roman"/>
                        </a:rPr>
                        <a:t>В Образовательном учреждении функционируют  группы компенсирующей направленности для детей с </a:t>
                      </a:r>
                      <a:r>
                        <a:rPr lang="ru-RU" sz="1300" dirty="0" smtClean="0">
                          <a:solidFill>
                            <a:srgbClr val="000000"/>
                          </a:solidFill>
                          <a:latin typeface="Times New Roman"/>
                          <a:ea typeface="Times New Roman"/>
                        </a:rPr>
                        <a:t>ограниченными</a:t>
                      </a:r>
                      <a:r>
                        <a:rPr lang="ru-RU" sz="1300" baseline="0" dirty="0" smtClean="0">
                          <a:solidFill>
                            <a:srgbClr val="000000"/>
                          </a:solidFill>
                          <a:latin typeface="Times New Roman"/>
                          <a:ea typeface="Times New Roman"/>
                        </a:rPr>
                        <a:t> возможностями здоровья с ТМНР </a:t>
                      </a:r>
                      <a:r>
                        <a:rPr lang="ru-RU" sz="1300" dirty="0" smtClean="0">
                          <a:solidFill>
                            <a:srgbClr val="000000"/>
                          </a:solidFill>
                          <a:latin typeface="Times New Roman"/>
                          <a:ea typeface="Times New Roman"/>
                        </a:rPr>
                        <a:t>(</a:t>
                      </a:r>
                      <a:r>
                        <a:rPr lang="ru-RU" sz="1300" baseline="0" dirty="0" smtClean="0">
                          <a:solidFill>
                            <a:srgbClr val="000000"/>
                          </a:solidFill>
                          <a:latin typeface="Times New Roman"/>
                          <a:ea typeface="Times New Roman"/>
                        </a:rPr>
                        <a:t>со</a:t>
                      </a:r>
                      <a:r>
                        <a:rPr lang="ru-RU" sz="1300" dirty="0" smtClean="0">
                          <a:solidFill>
                            <a:srgbClr val="000000"/>
                          </a:solidFill>
                          <a:latin typeface="Times New Roman"/>
                          <a:ea typeface="Times New Roman"/>
                        </a:rPr>
                        <a:t> сложными  дефектами):</a:t>
                      </a:r>
                    </a:p>
                    <a:p>
                      <a:pPr indent="0" algn="l">
                        <a:lnSpc>
                          <a:spcPct val="150000"/>
                        </a:lnSpc>
                        <a:spcAft>
                          <a:spcPts val="600"/>
                        </a:spcAft>
                      </a:pPr>
                      <a:r>
                        <a:rPr kumimoji="0" lang="ru-RU" sz="1300" i="0" kern="1200" dirty="0" smtClean="0">
                          <a:solidFill>
                            <a:schemeClr val="tx1"/>
                          </a:solidFill>
                          <a:latin typeface="Times New Roman" pitchFamily="18" charset="0"/>
                          <a:ea typeface="+mn-ea"/>
                          <a:cs typeface="Times New Roman" pitchFamily="18" charset="0"/>
                        </a:rPr>
                        <a:t>врожденные вывихи тазобедренных суставов, врожденная кривошея, косолапость и их последствия. </a:t>
                      </a:r>
                      <a:r>
                        <a:rPr kumimoji="0" lang="ru-RU" sz="1300" i="0" kern="1200" dirty="0" err="1" smtClean="0">
                          <a:solidFill>
                            <a:schemeClr val="tx1"/>
                          </a:solidFill>
                          <a:latin typeface="Times New Roman" pitchFamily="18" charset="0"/>
                          <a:ea typeface="+mn-ea"/>
                          <a:cs typeface="Times New Roman" pitchFamily="18" charset="0"/>
                        </a:rPr>
                        <a:t>Диспластические</a:t>
                      </a:r>
                      <a:r>
                        <a:rPr kumimoji="0" lang="ru-RU" sz="1300" i="0" kern="1200" dirty="0" smtClean="0">
                          <a:solidFill>
                            <a:schemeClr val="tx1"/>
                          </a:solidFill>
                          <a:latin typeface="Times New Roman" pitchFamily="18" charset="0"/>
                          <a:ea typeface="+mn-ea"/>
                          <a:cs typeface="Times New Roman" pitchFamily="18" charset="0"/>
                        </a:rPr>
                        <a:t> заболевания в виде нарушения осанки, сколиозов II-IV степени, плоскостопия. Рахитические изменения и </a:t>
                      </a:r>
                      <a:r>
                        <a:rPr kumimoji="0" lang="ru-RU" sz="1300" i="0" kern="1200" dirty="0" err="1" smtClean="0">
                          <a:solidFill>
                            <a:schemeClr val="tx1"/>
                          </a:solidFill>
                          <a:latin typeface="Times New Roman" pitchFamily="18" charset="0"/>
                          <a:ea typeface="+mn-ea"/>
                          <a:cs typeface="Times New Roman" pitchFamily="18" charset="0"/>
                        </a:rPr>
                        <a:t>рахитоподобные</a:t>
                      </a:r>
                      <a:r>
                        <a:rPr kumimoji="0" lang="ru-RU" sz="1300" i="0" kern="1200" dirty="0" smtClean="0">
                          <a:solidFill>
                            <a:schemeClr val="tx1"/>
                          </a:solidFill>
                          <a:latin typeface="Times New Roman" pitchFamily="18" charset="0"/>
                          <a:ea typeface="+mn-ea"/>
                          <a:cs typeface="Times New Roman" pitchFamily="18" charset="0"/>
                        </a:rPr>
                        <a:t> заболевания. Заболевания нервной системы: ДЦП, гидроцефалия, различные виды парезов  конечностей, миопатия и др. </a:t>
                      </a:r>
                    </a:p>
                    <a:p>
                      <a:pPr indent="0" algn="l">
                        <a:lnSpc>
                          <a:spcPct val="150000"/>
                        </a:lnSpc>
                        <a:spcAft>
                          <a:spcPts val="600"/>
                        </a:spcAft>
                      </a:pPr>
                      <a:r>
                        <a:rPr kumimoji="0" lang="ru-RU" sz="1300" i="0" kern="1200" baseline="0" dirty="0" smtClean="0">
                          <a:solidFill>
                            <a:srgbClr val="FF0000"/>
                          </a:solidFill>
                          <a:latin typeface="Times New Roman" pitchFamily="18" charset="0"/>
                          <a:ea typeface="+mn-ea"/>
                          <a:cs typeface="Times New Roman" pitchFamily="18" charset="0"/>
                        </a:rPr>
                        <a:t>          </a:t>
                      </a:r>
                      <a:r>
                        <a:rPr lang="ru-RU" sz="1300" dirty="0" smtClean="0">
                          <a:solidFill>
                            <a:srgbClr val="000000"/>
                          </a:solidFill>
                          <a:latin typeface="Times New Roman"/>
                          <a:ea typeface="Times New Roman"/>
                        </a:rPr>
                        <a:t> </a:t>
                      </a:r>
                      <a:r>
                        <a:rPr lang="ru-RU" sz="1300" dirty="0">
                          <a:latin typeface="Times New Roman" pitchFamily="18" charset="0"/>
                          <a:cs typeface="Times New Roman" pitchFamily="18" charset="0"/>
                        </a:rPr>
                        <a:t>В группы могут включаться как воспитанники одного возраста, так и воспитанники разных </a:t>
                      </a:r>
                      <a:r>
                        <a:rPr lang="ru-RU" sz="1300" dirty="0" smtClean="0">
                          <a:latin typeface="Times New Roman" pitchFamily="18" charset="0"/>
                          <a:cs typeface="Times New Roman" pitchFamily="18" charset="0"/>
                        </a:rPr>
                        <a:t>возрастов</a:t>
                      </a:r>
                      <a:r>
                        <a:rPr lang="ru-RU" sz="1300" baseline="0" dirty="0" smtClean="0">
                          <a:latin typeface="Times New Roman" pitchFamily="18" charset="0"/>
                          <a:cs typeface="Times New Roman" pitchFamily="18" charset="0"/>
                        </a:rPr>
                        <a:t> (разновозрастные группы). </a:t>
                      </a:r>
                      <a:r>
                        <a:rPr lang="ru-RU" sz="1300" dirty="0" smtClean="0">
                          <a:latin typeface="Times New Roman" pitchFamily="18" charset="0"/>
                          <a:cs typeface="Times New Roman" pitchFamily="18" charset="0"/>
                        </a:rPr>
                        <a:t>Разделение </a:t>
                      </a:r>
                      <a:r>
                        <a:rPr lang="ru-RU" sz="1300" dirty="0">
                          <a:latin typeface="Times New Roman" pitchFamily="18" charset="0"/>
                          <a:cs typeface="Times New Roman" pitchFamily="18" charset="0"/>
                        </a:rPr>
                        <a:t>воспитанников на возрастные  группы  происходит в соответствии с закономерностями  психического  развития ребенка в онтогенезе: ранний (от </a:t>
                      </a:r>
                      <a:r>
                        <a:rPr lang="ru-RU" sz="1300" dirty="0" smtClean="0">
                          <a:latin typeface="Times New Roman" pitchFamily="18" charset="0"/>
                          <a:cs typeface="Times New Roman" pitchFamily="18" charset="0"/>
                        </a:rPr>
                        <a:t>2 </a:t>
                      </a:r>
                      <a:r>
                        <a:rPr lang="ru-RU" sz="1300" dirty="0">
                          <a:latin typeface="Times New Roman" pitchFamily="18" charset="0"/>
                          <a:cs typeface="Times New Roman" pitchFamily="18" charset="0"/>
                        </a:rPr>
                        <a:t>года до 3 лет),  младший (от 3 до 4 лет), средний    (от 4 до 5 лет) и старший дошкольный (от 5 </a:t>
                      </a:r>
                      <a:r>
                        <a:rPr lang="ru-RU" sz="1300" dirty="0" smtClean="0">
                          <a:latin typeface="Times New Roman" pitchFamily="18" charset="0"/>
                          <a:cs typeface="Times New Roman" pitchFamily="18" charset="0"/>
                        </a:rPr>
                        <a:t>до7  </a:t>
                      </a:r>
                      <a:r>
                        <a:rPr lang="ru-RU" sz="1300" dirty="0">
                          <a:latin typeface="Times New Roman" pitchFamily="18" charset="0"/>
                          <a:cs typeface="Times New Roman" pitchFamily="18" charset="0"/>
                        </a:rPr>
                        <a:t>лет),  учетом их функциональных возможностей и состояния здоровья</a:t>
                      </a:r>
                      <a:r>
                        <a:rPr lang="ru-RU" sz="1300" dirty="0" smtClean="0">
                          <a:latin typeface="Times New Roman" pitchFamily="18" charset="0"/>
                          <a:cs typeface="Times New Roman" pitchFamily="18" charset="0"/>
                        </a:rPr>
                        <a:t>. </a:t>
                      </a:r>
                      <a:endParaRPr kumimoji="0" lang="ru-RU" sz="1300" kern="1200" dirty="0" smtClean="0">
                        <a:solidFill>
                          <a:schemeClr val="tx1"/>
                        </a:solidFill>
                        <a:latin typeface="Times New Roman" pitchFamily="18" charset="0"/>
                        <a:ea typeface="+mn-ea"/>
                        <a:cs typeface="Times New Roman" pitchFamily="18" charset="0"/>
                      </a:endParaRPr>
                    </a:p>
                    <a:p>
                      <a:pPr marL="0" marR="0" indent="450215" algn="just" defTabSz="914400" rtl="0" eaLnBrk="1" fontAlgn="auto" latinLnBrk="0" hangingPunct="1">
                        <a:lnSpc>
                          <a:spcPct val="150000"/>
                        </a:lnSpc>
                        <a:spcBef>
                          <a:spcPts val="0"/>
                        </a:spcBef>
                        <a:spcAft>
                          <a:spcPts val="600"/>
                        </a:spcAft>
                        <a:buClrTx/>
                        <a:buSzTx/>
                        <a:buFontTx/>
                        <a:buNone/>
                        <a:tabLst/>
                        <a:defRPr/>
                      </a:pPr>
                      <a:r>
                        <a:rPr kumimoji="0" lang="ru-RU" sz="1300" kern="1200" dirty="0" smtClean="0">
                          <a:solidFill>
                            <a:schemeClr val="tx1"/>
                          </a:solidFill>
                          <a:latin typeface="Times New Roman" pitchFamily="18" charset="0"/>
                          <a:ea typeface="+mn-ea"/>
                          <a:cs typeface="Times New Roman" pitchFamily="18" charset="0"/>
                        </a:rPr>
                        <a:t>Детский сад осуществляет помощь детям I-V групп здоровья с нарушением опорно-двигательного аппарата с ТМНР (со сложными</a:t>
                      </a:r>
                      <a:r>
                        <a:rPr kumimoji="0" lang="ru-RU" sz="1300" kern="1200" baseline="0" dirty="0" smtClean="0">
                          <a:solidFill>
                            <a:schemeClr val="tx1"/>
                          </a:solidFill>
                          <a:latin typeface="Times New Roman" pitchFamily="18" charset="0"/>
                          <a:ea typeface="+mn-ea"/>
                          <a:cs typeface="Times New Roman" pitchFamily="18" charset="0"/>
                        </a:rPr>
                        <a:t> </a:t>
                      </a:r>
                      <a:r>
                        <a:rPr kumimoji="0" lang="ru-RU" sz="1300" kern="1200" dirty="0" smtClean="0">
                          <a:solidFill>
                            <a:schemeClr val="tx1"/>
                          </a:solidFill>
                          <a:latin typeface="Times New Roman" pitchFamily="18" charset="0"/>
                          <a:ea typeface="+mn-ea"/>
                          <a:cs typeface="Times New Roman" pitchFamily="18" charset="0"/>
                        </a:rPr>
                        <a:t> дефектами):</a:t>
                      </a:r>
                      <a:endParaRPr lang="ru-RU" sz="1300" dirty="0">
                        <a:solidFill>
                          <a:srgbClr val="000000"/>
                        </a:solidFill>
                        <a:latin typeface="Times New Roman"/>
                        <a:ea typeface="Times New Roman"/>
                      </a:endParaRPr>
                    </a:p>
                  </a:txBody>
                  <a:tcPr marL="44817" marR="44817"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6EED5"/>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208912" cy="41395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endParaRPr lang="ru-RU" sz="1400" b="1" dirty="0" smtClean="0">
              <a:latin typeface="Times New Roman" pitchFamily="18" charset="0"/>
              <a:cs typeface="Times New Roman" pitchFamily="18" charset="0"/>
            </a:endParaRPr>
          </a:p>
          <a:p>
            <a:pPr>
              <a:lnSpc>
                <a:spcPct val="150000"/>
              </a:lnSpc>
            </a:pPr>
            <a:endParaRPr lang="ru-RU" sz="1400" b="1" dirty="0">
              <a:latin typeface="Times New Roman" pitchFamily="18" charset="0"/>
              <a:cs typeface="Times New Roman" pitchFamily="18" charset="0"/>
            </a:endParaRPr>
          </a:p>
          <a:p>
            <a:r>
              <a:rPr lang="ru-RU" sz="1400" b="1" dirty="0" smtClean="0">
                <a:latin typeface="Times New Roman" panose="02020603050405020304" pitchFamily="18" charset="0"/>
                <a:cs typeface="Times New Roman" pitchFamily="18" charset="0"/>
              </a:rPr>
              <a:t>Цель реализации Программы:</a:t>
            </a:r>
          </a:p>
          <a:p>
            <a:r>
              <a:rPr lang="ru-RU" sz="1400" b="1" dirty="0" smtClean="0">
                <a:latin typeface="Times New Roman" panose="02020603050405020304"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обеспечение условий для дошкольного образования, определяемых общими и особыми потребностями обучающегося раннего и дошкольного возраста с ОВЗ, индивидуальными особенностями его развития и состояния здоровья.</a:t>
            </a:r>
          </a:p>
          <a:p>
            <a:pPr>
              <a:lnSpc>
                <a:spcPct val="150000"/>
              </a:lnSpc>
            </a:pPr>
            <a:endParaRPr lang="ru-RU" sz="1400" dirty="0" smtClean="0">
              <a:latin typeface="Times New Roman" pitchFamily="18" charset="0"/>
              <a:cs typeface="Times New Roman" pitchFamily="18" charset="0"/>
            </a:endParaRPr>
          </a:p>
          <a:p>
            <a:pPr>
              <a:lnSpc>
                <a:spcPct val="150000"/>
              </a:lnSpc>
            </a:pPr>
            <a:r>
              <a:rPr lang="ru-RU" sz="1400" b="1" dirty="0" smtClean="0">
                <a:latin typeface="Times New Roman" pitchFamily="18" charset="0"/>
                <a:cs typeface="Times New Roman" pitchFamily="18" charset="0"/>
              </a:rPr>
              <a:t>Программа содействует </a:t>
            </a:r>
            <a:r>
              <a:rPr lang="ru-RU" sz="1400" dirty="0" smtClean="0">
                <a:latin typeface="Times New Roman" pitchFamily="18" charset="0"/>
                <a:cs typeface="Times New Roman" pitchFamily="18" charset="0"/>
              </a:rPr>
              <a:t>взаимопониманию и сотрудничеству между людьми, способствует реализации прав детей дошкольного возраста на получение доступного и качественного образования, обеспечивает развитие способностей каждого ребенка, формирование и развитие личности ребенка в соответствии с принятыми в семье и обществе духовно-нравственными и социокультурными ценностями в целях интеллектуального, духовно-нравственного, творческого и физического развития человека, удовлетворения его образовательных потребностей и интересов.</a:t>
            </a:r>
          </a:p>
          <a:p>
            <a:pPr>
              <a:lnSpc>
                <a:spcPct val="150000"/>
              </a:lnSpc>
            </a:pPr>
            <a:endParaRPr lang="ru-RU" sz="1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1" y="1012343"/>
            <a:ext cx="8136905" cy="46012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ts val="600"/>
              </a:spcAft>
              <a:buClrTx/>
              <a:buSzTx/>
              <a:buFontTx/>
              <a:buNone/>
              <a:tabLst/>
            </a:pPr>
            <a:r>
              <a:rPr kumimoji="0" lang="ru-RU" sz="16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реализации Программы</a:t>
            </a:r>
            <a:r>
              <a:rPr kumimoji="0" lang="ru-RU" sz="12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450850" algn="ctr" defTabSz="914400" rtl="0" eaLnBrk="1" fontAlgn="base" latinLnBrk="0" hangingPunct="1">
              <a:lnSpc>
                <a:spcPct val="100000"/>
              </a:lnSpc>
              <a:spcBef>
                <a:spcPct val="0"/>
              </a:spcBef>
              <a:spcAft>
                <a:spcPts val="600"/>
              </a:spcAft>
              <a:buClrTx/>
              <a:buSzTx/>
              <a:buFontTx/>
              <a:buNone/>
              <a:tabLst/>
            </a:pPr>
            <a:endParaRPr kumimoji="0" lang="ru-RU" sz="1200" b="0" i="0" u="none" strike="noStrike" cap="none" normalizeH="0" baseline="0" dirty="0" smtClean="0">
              <a:ln>
                <a:noFill/>
              </a:ln>
              <a:solidFill>
                <a:srgbClr val="FF0000"/>
              </a:solidFill>
              <a:effectLst/>
              <a:latin typeface="Times New Roman" panose="02020603050405020304" pitchFamily="18" charset="0"/>
              <a:cs typeface="Times New Roman" pitchFamily="18" charset="0"/>
            </a:endParaRP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Реализация содержания АОП ДО;</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Коррекция недостатков психофизического развития обучающихся с ОВЗ (ТМНР);</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Охрана и укрепление физического и психического здоровья обучающихся с ОВЗ (ТМНР), в том числе их эмоционального благополучия;</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обеспечение равных возможностей для полноценного развития ребенка со сложной структурой дефекта в период дошкольного детства независимо от места проживания, пола, нации, языка, социального статуса;</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Создание благоприятных условий развития в соответствии с их возрастными, психофизическими и индивидуальными особенностями, развитие способностей и творческого потенциала каждого ребенка с ОВЗ как субъекта отношений с педагогическим работником, родителями (законными представителями), другими детьми;</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объединение обучения и воспитания в целостный образовательный процесс на основе духовно-нравственных и социокультурных ценностей, принятых в обществе правил и норм поведения в интересах человека, семьи, общества;</a:t>
            </a:r>
          </a:p>
          <a:p>
            <a:pPr marL="171450" indent="-171450">
              <a:buFont typeface="Wingdings" panose="05000000000000000000" pitchFamily="2" charset="2"/>
              <a:buChar char="q"/>
            </a:pPr>
            <a:r>
              <a:rPr lang="ru-RU" sz="1200" dirty="0">
                <a:latin typeface="Times New Roman" panose="02020603050405020304" pitchFamily="18" charset="0"/>
                <a:cs typeface="Times New Roman" panose="02020603050405020304" pitchFamily="18" charset="0"/>
              </a:rPr>
              <a:t>Формирование общей культуры личности обучающихся с ОВЗ, развитие их социальных, нравственных, эстетических, интеллектуальных, физических качеств, инициативности, самостоятельности и ответственности ребенка, формирование предпосылок учебной деятельности;</a:t>
            </a:r>
          </a:p>
          <a:p>
            <a:pPr marL="171450" indent="-171450">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Формирование </a:t>
            </a:r>
            <a:r>
              <a:rPr lang="ru-RU" sz="1200" dirty="0">
                <a:latin typeface="Times New Roman" panose="02020603050405020304" pitchFamily="18" charset="0"/>
                <a:cs typeface="Times New Roman" panose="02020603050405020304" pitchFamily="18" charset="0"/>
              </a:rPr>
              <a:t>социокультурной среды, соответствующей психофизическим и индивидуальным особенностям развития обучающихся с ОВЗ;</a:t>
            </a:r>
          </a:p>
          <a:p>
            <a:pPr marL="171450" indent="-171450">
              <a:buFont typeface="Wingdings" panose="05000000000000000000" pitchFamily="2" charset="2"/>
              <a:buChar char="q"/>
            </a:pPr>
            <a:r>
              <a:rPr lang="ru-RU" sz="1200" dirty="0" smtClean="0">
                <a:latin typeface="Times New Roman" panose="02020603050405020304" pitchFamily="18" charset="0"/>
                <a:cs typeface="Times New Roman" panose="02020603050405020304" pitchFamily="18" charset="0"/>
              </a:rPr>
              <a:t>Обеспечение </a:t>
            </a:r>
            <a:r>
              <a:rPr lang="ru-RU" sz="1200" dirty="0">
                <a:latin typeface="Times New Roman" panose="02020603050405020304" pitchFamily="18" charset="0"/>
                <a:cs typeface="Times New Roman" panose="02020603050405020304" pitchFamily="18" charset="0"/>
              </a:rPr>
              <a:t>психолого-педагогической поддержки родителей (законных представителей) и повышение их компетентности в вопросах развития, образования, реабилитации, охраны и укрепления здоровья обучающихся с ОВЗ;</a:t>
            </a:r>
          </a:p>
          <a:p>
            <a:pPr marL="171450" marR="0" lvl="0" indent="-171450" defTabSz="914400" rtl="0" eaLnBrk="0" fontAlgn="base" latinLnBrk="0" hangingPunct="0">
              <a:lnSpc>
                <a:spcPct val="100000"/>
              </a:lnSpc>
              <a:spcBef>
                <a:spcPct val="0"/>
              </a:spcBef>
              <a:spcAft>
                <a:spcPts val="600"/>
              </a:spcAft>
              <a:buClrTx/>
              <a:buSzTx/>
              <a:buFont typeface="Wingdings" panose="05000000000000000000" pitchFamily="2" charset="2"/>
              <a:buChar char="q"/>
              <a:tabLst/>
            </a:pPr>
            <a:r>
              <a:rPr lang="ru-RU" sz="1200" dirty="0" smtClean="0">
                <a:solidFill>
                  <a:schemeClr val="tx1"/>
                </a:solidFill>
                <a:latin typeface="Times New Roman" pitchFamily="18" charset="0"/>
                <a:cs typeface="Times New Roman" pitchFamily="18" charset="0"/>
              </a:rPr>
              <a:t>обеспечение преемственностей целей, задач и содержания дошкольного и начального общего образования;</a:t>
            </a:r>
          </a:p>
          <a:p>
            <a:pPr marL="0" marR="0" lvl="0" indent="450850" algn="just" defTabSz="914400" rtl="0" eaLnBrk="0" fontAlgn="base" latinLnBrk="0" hangingPunct="0">
              <a:lnSpc>
                <a:spcPct val="100000"/>
              </a:lnSpc>
              <a:spcBef>
                <a:spcPct val="0"/>
              </a:spcBef>
              <a:spcAft>
                <a:spcPts val="600"/>
              </a:spcAft>
              <a:buClrTx/>
              <a:buSzTx/>
              <a:buFont typeface="Wingdings" pitchFamily="2" charset="2"/>
              <a:buChar char="q"/>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67544" y="184137"/>
            <a:ext cx="8352928" cy="73250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Специфические </a:t>
            </a:r>
            <a:r>
              <a:rPr lang="ru-RU" sz="1400" b="1" dirty="0">
                <a:solidFill>
                  <a:srgbClr val="FF0000"/>
                </a:solidFill>
                <a:latin typeface="Times New Roman" panose="02020603050405020304" pitchFamily="18" charset="0"/>
                <a:cs typeface="Times New Roman" panose="02020603050405020304" pitchFamily="18" charset="0"/>
              </a:rPr>
              <a:t>принципы и подходы </a:t>
            </a:r>
            <a:r>
              <a:rPr lang="ru-RU" sz="1400" b="1" dirty="0" smtClean="0">
                <a:solidFill>
                  <a:srgbClr val="FF0000"/>
                </a:solidFill>
                <a:latin typeface="Times New Roman" panose="02020603050405020304" pitchFamily="18" charset="0"/>
                <a:cs typeface="Times New Roman" panose="02020603050405020304" pitchFamily="18" charset="0"/>
              </a:rPr>
              <a:t>:</a:t>
            </a:r>
            <a:endParaRPr lang="ru-RU" sz="1400" dirty="0">
              <a:solidFill>
                <a:srgbClr val="FF0000"/>
              </a:solidFill>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1</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комплексного воздействия, то есть научно обоснованное сочетание коррекционно-педагогической помощи в образовании обучающихся с ТМНР и медицинских мероприятий в соответствии с индивидуальной программой реабилитации и </a:t>
            </a:r>
            <a:r>
              <a:rPr lang="ru-RU" sz="1200" dirty="0" err="1">
                <a:latin typeface="Times New Roman" panose="02020603050405020304" pitchFamily="18" charset="0"/>
                <a:cs typeface="Times New Roman" panose="02020603050405020304" pitchFamily="18" charset="0"/>
              </a:rPr>
              <a:t>абилитации</a:t>
            </a:r>
            <a:r>
              <a:rPr lang="ru-RU" sz="1200" dirty="0">
                <a:latin typeface="Times New Roman" panose="02020603050405020304" pitchFamily="18" charset="0"/>
                <a:cs typeface="Times New Roman" panose="02020603050405020304" pitchFamily="18" charset="0"/>
              </a:rPr>
              <a:t> инвалида (далее - ИПРА).</a:t>
            </a:r>
          </a:p>
          <a:p>
            <a:r>
              <a:rPr lang="ru-RU" sz="1200" dirty="0">
                <a:latin typeface="Times New Roman" panose="02020603050405020304" pitchFamily="18" charset="0"/>
                <a:cs typeface="Times New Roman" panose="02020603050405020304" pitchFamily="18" charset="0"/>
              </a:rPr>
              <a:t>2</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единства диагностики и содержания коррекционно-педагогической помощи в образовании обучающихся с ТМНР, когда основой содержания коррекционно-педагогической помощи становятся результаты всестороннего анализа состояния психического и физического развития.</a:t>
            </a:r>
          </a:p>
          <a:p>
            <a:r>
              <a:rPr lang="ru-RU" sz="1200" dirty="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Этиопатогенетический</a:t>
            </a:r>
            <a:r>
              <a:rPr lang="ru-RU" sz="1200" dirty="0">
                <a:latin typeface="Times New Roman" panose="02020603050405020304" pitchFamily="18" charset="0"/>
                <a:cs typeface="Times New Roman" panose="02020603050405020304" pitchFamily="18" charset="0"/>
              </a:rPr>
              <a:t> принцип, при котором форма, методы и содержание коррекционно-педагогической работы подбираются с учетом этиологии (причины), патогенеза (механизмов), тяжести и структуры нарушений здоровья и психофизического развития ребенка.</a:t>
            </a:r>
          </a:p>
          <a:p>
            <a:r>
              <a:rPr lang="ru-RU" sz="1200" dirty="0">
                <a:latin typeface="Times New Roman" panose="02020603050405020304" pitchFamily="18" charset="0"/>
                <a:cs typeface="Times New Roman" panose="02020603050405020304" pitchFamily="18" charset="0"/>
              </a:rPr>
              <a:t>4</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коррекционно-компенсирующей направленности образования, когда специальные средства, методы и приемы обучения используются как для формирования у обучающихся с ТМНР новых более совершенных психологических достижений, механизмов компенсации, так и для развития функциональных возможностей анализаторов, коррекции нарушений поведения.</a:t>
            </a:r>
          </a:p>
          <a:p>
            <a:r>
              <a:rPr lang="ru-RU" sz="1200" dirty="0">
                <a:latin typeface="Times New Roman" panose="02020603050405020304" pitchFamily="18" charset="0"/>
                <a:cs typeface="Times New Roman" panose="02020603050405020304" pitchFamily="18" charset="0"/>
              </a:rPr>
              <a:t>5</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Положение о совместно-разделенной деятельности педагогического работника и ребенка с ТМНР, что предполагает последовательную смену формы взаимодействия (при постепенной передаче инициативы от педагогического работника к ребенку) от совместной деятельности к совместно-разделенной, а затем самостоятельной деятельности ребенка с помощью или под контролем педагогического работника.</a:t>
            </a:r>
          </a:p>
          <a:p>
            <a:r>
              <a:rPr lang="ru-RU" sz="1200" dirty="0">
                <a:latin typeface="Times New Roman" panose="02020603050405020304" pitchFamily="18" charset="0"/>
                <a:cs typeface="Times New Roman" panose="02020603050405020304" pitchFamily="18" charset="0"/>
              </a:rPr>
              <a:t>6</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социально адаптирующей направленности образования заключается в том, что коррекция и компенсация недостатков развития рассматриваются в образовательном процессе не как самоцель, а как средство обеспечения ребенку с ТМНР максимально возможной самостоятельности и независимости в дальнейшей социальной жизни;</a:t>
            </a:r>
          </a:p>
          <a:p>
            <a:r>
              <a:rPr lang="ru-RU" sz="1200" dirty="0">
                <a:latin typeface="Times New Roman" panose="02020603050405020304" pitchFamily="18" charset="0"/>
                <a:cs typeface="Times New Roman" panose="02020603050405020304" pitchFamily="18" charset="0"/>
              </a:rPr>
              <a:t>7</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организованного взаимодействия с семьей предполагает, что перенос нового позитивного опыта, полученного ребенком на коррекционных занятиях, в реальную жизненную практику возможен лишь при условии готовности ближайших партнеров ребенка принять и реализовать новые способы общения и взаимодействия с ним, поддержать ребенка в его саморазвитии и самоутверждении;</a:t>
            </a:r>
          </a:p>
          <a:p>
            <a:r>
              <a:rPr lang="ru-RU" sz="1200" dirty="0">
                <a:latin typeface="Times New Roman" panose="02020603050405020304" pitchFamily="18" charset="0"/>
                <a:cs typeface="Times New Roman" panose="02020603050405020304" pitchFamily="18" charset="0"/>
              </a:rPr>
              <a:t>8</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полноты содержания и интеграции отдельных образовательных областей заключается в том, что деление Программы на образовательные области не означает, что каждая образовательная область осваивается ребенком отдельно, в форме изолированных занятий по модели учебных предметов в школе. Содержание образовательной деятельности в каждой области тесно связано с другими областями. Такая организация образовательного процесса соответствует особенностям развития обучающихся с ТМНР дошкольного возраста;</a:t>
            </a:r>
          </a:p>
          <a:p>
            <a:r>
              <a:rPr lang="ru-RU" sz="1200" dirty="0">
                <a:latin typeface="Times New Roman" panose="02020603050405020304" pitchFamily="18" charset="0"/>
                <a:cs typeface="Times New Roman" panose="02020603050405020304" pitchFamily="18" charset="0"/>
              </a:rPr>
              <a:t>9</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Принцип инвариантности ценностей и целей при вариативности средств реализации и достижения целей Программы: ФГОС ДО и Программа задают инвариантные ценности и ориентиры, с учетом которых Организация должна разработать свою адаптированную образовательную программу. При этом за Организацией остается право выбора способов их достижения, выбора образовательных программ, учитывающих разнородность состава групп обучающихся, их психофизических особенностей, запросов родителей (законных представителей) обучающихся;</a:t>
            </a:r>
          </a:p>
          <a:p>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Принцип единства развивающих, профилактических и коррекционных задач в образовании ребенка с ТМНР.</a:t>
            </a: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ru-RU" sz="1200" b="0" i="0" u="none" strike="noStrike" cap="none" normalizeH="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Char char="•"/>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3528" y="607613"/>
            <a:ext cx="8568952" cy="607089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dirty="0" smtClean="0">
                <a:solidFill>
                  <a:srgbClr val="000000"/>
                </a:solidFill>
                <a:latin typeface="Times New Roman"/>
                <a:ea typeface="Calibri"/>
              </a:rPr>
              <a:t> Образовательная программа </a:t>
            </a:r>
            <a:r>
              <a:rPr lang="ru-RU" sz="1400" dirty="0">
                <a:solidFill>
                  <a:srgbClr val="000000"/>
                </a:solidFill>
                <a:latin typeface="Times New Roman"/>
                <a:ea typeface="Calibri"/>
              </a:rPr>
              <a:t>дошкольного образования, </a:t>
            </a:r>
            <a:r>
              <a:rPr lang="ru-RU" sz="1400" dirty="0" smtClean="0">
                <a:solidFill>
                  <a:srgbClr val="000000"/>
                </a:solidFill>
                <a:latin typeface="Times New Roman"/>
                <a:ea typeface="Calibri"/>
              </a:rPr>
              <a:t>адаптированная  </a:t>
            </a:r>
            <a:r>
              <a:rPr lang="ru-RU" sz="1400" dirty="0">
                <a:solidFill>
                  <a:srgbClr val="000000"/>
                </a:solidFill>
                <a:latin typeface="Times New Roman"/>
                <a:ea typeface="Calibri"/>
              </a:rPr>
              <a:t>для обучающихся с ограниченными возможностями здоровья с  нарушением опорно-двигательного аппарата (далее - НОДА),</a:t>
            </a:r>
            <a:r>
              <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r>
              <a:rPr kumimoji="0" lang="ru-RU"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Целевой </a:t>
            </a:r>
            <a:r>
              <a:rPr kumimoji="0" lang="ru-RU" sz="1300" b="1"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раздел</a:t>
            </a:r>
            <a:r>
              <a:rPr kumimoji="0" lang="ru-RU" sz="1300" b="0"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включает в себя: пояснительную записку, цели, задачи программы, принципы и подходы к ее формированию, характеристики, значимые для разработки программы, в т.ч. характеристики особенностей развития детей   дошкольного возраста с </a:t>
            </a:r>
            <a:r>
              <a:rPr lang="ru-RU" sz="13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ОВЗ</a:t>
            </a:r>
            <a:r>
              <a:rPr kumimoji="0" 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а также планируемые результаты освоения программы (в виде целевых ориентиров).</a:t>
            </a:r>
          </a:p>
          <a:p>
            <a:pPr>
              <a:lnSpc>
                <a:spcPct val="150000"/>
              </a:lnSpc>
            </a:pPr>
            <a:r>
              <a:rPr lang="ru-RU" sz="1400" b="1" dirty="0">
                <a:solidFill>
                  <a:srgbClr val="FF0000"/>
                </a:solidFill>
                <a:latin typeface="Times New Roman" panose="02020603050405020304" pitchFamily="18" charset="0"/>
                <a:cs typeface="Times New Roman" pitchFamily="18" charset="0"/>
              </a:rPr>
              <a:t>Содержательный раздел</a:t>
            </a:r>
            <a:r>
              <a:rPr lang="ru-RU" sz="1400" dirty="0">
                <a:solidFill>
                  <a:srgbClr val="FF0000"/>
                </a:solidFill>
                <a:latin typeface="Times New Roman" pitchFamily="18" charset="0"/>
                <a:cs typeface="Times New Roman" pitchFamily="18" charset="0"/>
              </a:rPr>
              <a:t> </a:t>
            </a:r>
            <a:r>
              <a:rPr lang="ru-RU" sz="1300" dirty="0">
                <a:latin typeface="Times New Roman" pitchFamily="18" charset="0"/>
                <a:cs typeface="Times New Roman" pitchFamily="18" charset="0"/>
              </a:rPr>
              <a:t>представляет общее содержание Программы, обеспечивающий полноценное </a:t>
            </a:r>
            <a:r>
              <a:rPr lang="ru-RU" sz="1300" dirty="0" smtClean="0">
                <a:latin typeface="Times New Roman" pitchFamily="18" charset="0"/>
                <a:cs typeface="Times New Roman" pitchFamily="18" charset="0"/>
              </a:rPr>
              <a:t> развитие </a:t>
            </a:r>
            <a:r>
              <a:rPr lang="ru-RU" sz="1300" dirty="0">
                <a:latin typeface="Times New Roman" pitchFamily="18" charset="0"/>
                <a:cs typeface="Times New Roman" pitchFamily="18" charset="0"/>
              </a:rPr>
              <a:t>детей, </a:t>
            </a:r>
            <a:r>
              <a:rPr lang="ru-RU" sz="1300" dirty="0" err="1" smtClean="0">
                <a:latin typeface="Times New Roman" pitchFamily="18" charset="0"/>
                <a:cs typeface="Times New Roman" pitchFamily="18" charset="0"/>
              </a:rPr>
              <a:t>вкоторый</a:t>
            </a: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входит:</a:t>
            </a:r>
          </a:p>
          <a:p>
            <a:pPr>
              <a:lnSpc>
                <a:spcPct val="150000"/>
              </a:lnSpc>
            </a:pPr>
            <a:r>
              <a:rPr lang="ru-RU" sz="1300" dirty="0">
                <a:latin typeface="Times New Roman" pitchFamily="18" charset="0"/>
                <a:cs typeface="Times New Roman" pitchFamily="18" charset="0"/>
              </a:rPr>
              <a:t> - описание образовательной деятельности в ДОУ в соответствии с направлениями развития ребенка, представленными в пяти образовательных </a:t>
            </a:r>
            <a:r>
              <a:rPr lang="ru-RU" sz="1300" dirty="0" smtClean="0">
                <a:latin typeface="Times New Roman" pitchFamily="18" charset="0"/>
                <a:cs typeface="Times New Roman" pitchFamily="18" charset="0"/>
              </a:rPr>
              <a:t>областях  с коррекцией развития;</a:t>
            </a:r>
            <a:endParaRPr lang="ru-RU" sz="1300" dirty="0">
              <a:latin typeface="Times New Roman" pitchFamily="18" charset="0"/>
              <a:cs typeface="Times New Roman" pitchFamily="18" charset="0"/>
            </a:endParaRPr>
          </a:p>
          <a:p>
            <a:pPr>
              <a:lnSpc>
                <a:spcPct val="150000"/>
              </a:lnSpc>
            </a:pPr>
            <a:r>
              <a:rPr lang="ru-RU" sz="1300" dirty="0">
                <a:latin typeface="Times New Roman" pitchFamily="18" charset="0"/>
                <a:cs typeface="Times New Roman" pitchFamily="18" charset="0"/>
              </a:rPr>
              <a:t> - описание вариативных форм, способов, методов и средств реализации с учетом возрастных особенностей</a:t>
            </a:r>
            <a:r>
              <a:rPr lang="ru-RU" sz="1300" dirty="0" smtClean="0">
                <a:latin typeface="Times New Roman" pitchFamily="18" charset="0"/>
                <a:cs typeface="Times New Roman" pitchFamily="18" charset="0"/>
              </a:rPr>
              <a:t>;</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itchFamily="18" charset="0"/>
                <a:cs typeface="Times New Roman" pitchFamily="18" charset="0"/>
              </a:rPr>
              <a:t>особенности </a:t>
            </a:r>
            <a:r>
              <a:rPr lang="ru-RU" sz="1300" dirty="0">
                <a:latin typeface="Times New Roman" pitchFamily="18" charset="0"/>
                <a:cs typeface="Times New Roman" pitchFamily="18" charset="0"/>
              </a:rPr>
              <a:t>образовательной деятельности разных видов и культурных </a:t>
            </a:r>
            <a:r>
              <a:rPr lang="ru-RU" sz="1300" dirty="0" smtClean="0">
                <a:latin typeface="Times New Roman" pitchFamily="18" charset="0"/>
                <a:cs typeface="Times New Roman" pitchFamily="18" charset="0"/>
              </a:rPr>
              <a:t>практик,</a:t>
            </a:r>
            <a:r>
              <a:rPr lang="ru-RU" sz="1300" dirty="0">
                <a:latin typeface="Times New Roman" pitchFamily="18" charset="0"/>
                <a:cs typeface="Times New Roman" pitchFamily="18" charset="0"/>
              </a:rPr>
              <a:t> специфика национальных, </a:t>
            </a:r>
            <a:r>
              <a:rPr lang="ru-RU" sz="1300" dirty="0" err="1">
                <a:latin typeface="Times New Roman" pitchFamily="18" charset="0"/>
                <a:cs typeface="Times New Roman" pitchFamily="18" charset="0"/>
              </a:rPr>
              <a:t>социокультурных</a:t>
            </a:r>
            <a:r>
              <a:rPr lang="ru-RU" sz="1300" dirty="0">
                <a:latin typeface="Times New Roman" pitchFamily="18" charset="0"/>
                <a:cs typeface="Times New Roman" pitchFamily="18" charset="0"/>
              </a:rPr>
              <a:t> и иных условий</a:t>
            </a:r>
            <a:r>
              <a:rPr lang="ru-RU" sz="1300" dirty="0" smtClean="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a:lnSpc>
                <a:spcPct val="150000"/>
              </a:lnSpc>
            </a:pPr>
            <a:r>
              <a:rPr lang="ru-RU" sz="1300" dirty="0">
                <a:latin typeface="Times New Roman" pitchFamily="18" charset="0"/>
                <a:cs typeface="Times New Roman" pitchFamily="18" charset="0"/>
              </a:rPr>
              <a:t> - описание образовательной деятельности по профессиональной коррекции детей с ОВЗ.</a:t>
            </a:r>
          </a:p>
          <a:p>
            <a:pPr>
              <a:lnSpc>
                <a:spcPct val="150000"/>
              </a:lnSpc>
            </a:pPr>
            <a:r>
              <a:rPr lang="ru-RU" sz="1300" dirty="0">
                <a:latin typeface="Times New Roman" pitchFamily="18" charset="0"/>
                <a:cs typeface="Times New Roman" pitchFamily="18" charset="0"/>
              </a:rPr>
              <a:t>     Так же в содержательном разделе представлены:</a:t>
            </a:r>
          </a:p>
          <a:p>
            <a:pPr>
              <a:lnSpc>
                <a:spcPct val="150000"/>
              </a:lnSpc>
            </a:pPr>
            <a:r>
              <a:rPr lang="ru-RU" sz="1300" dirty="0">
                <a:latin typeface="Times New Roman" pitchFamily="18" charset="0"/>
                <a:cs typeface="Times New Roman" pitchFamily="18" charset="0"/>
              </a:rPr>
              <a:t>-особенности взаимодействия педагогического коллектива с семьями воспитанников</a:t>
            </a:r>
            <a:r>
              <a:rPr lang="ru-RU" sz="1300" dirty="0" smtClean="0">
                <a:latin typeface="Times New Roman" pitchFamily="18" charset="0"/>
                <a:cs typeface="Times New Roman" pitchFamily="18" charset="0"/>
              </a:rPr>
              <a:t>.</a:t>
            </a:r>
          </a:p>
          <a:p>
            <a:pPr>
              <a:lnSpc>
                <a:spcPct val="150000"/>
              </a:lnSpc>
            </a:pPr>
            <a:r>
              <a:rPr lang="ru-RU" sz="1400" dirty="0">
                <a:solidFill>
                  <a:srgbClr val="C00000"/>
                </a:solidFill>
                <a:latin typeface="Times New Roman" pitchFamily="18" charset="0"/>
                <a:cs typeface="Times New Roman" pitchFamily="18" charset="0"/>
              </a:rPr>
              <a:t> </a:t>
            </a:r>
            <a:r>
              <a:rPr lang="ru-RU" sz="1400" b="1" dirty="0">
                <a:solidFill>
                  <a:srgbClr val="FF0000"/>
                </a:solidFill>
                <a:latin typeface="Times New Roman" pitchFamily="18" charset="0"/>
                <a:cs typeface="Times New Roman" pitchFamily="18" charset="0"/>
              </a:rPr>
              <a:t>Организационный  раздел</a:t>
            </a:r>
            <a:r>
              <a:rPr lang="ru-RU" sz="1400" dirty="0">
                <a:solidFill>
                  <a:srgbClr val="FF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содержит описание материально-технического обеспечения Программы, обеспечение методическими материалами и средствами обучения и воспитания, распорядок и режим дня, особенности традиционных событий, праздников, мероприятий, особенности организации предметно-пространственной среды</a:t>
            </a:r>
            <a:r>
              <a:rPr lang="ru-RU" sz="1200" dirty="0" smtClean="0">
                <a:latin typeface="Times New Roman" pitchFamily="18" charset="0"/>
                <a:cs typeface="Times New Roman" pitchFamily="18" charset="0"/>
              </a:rPr>
              <a:t>., особенности </a:t>
            </a:r>
            <a:r>
              <a:rPr lang="ru-RU" sz="1200" dirty="0">
                <a:latin typeface="Times New Roman" pitchFamily="18" charset="0"/>
                <a:cs typeface="Times New Roman" pitchFamily="18" charset="0"/>
              </a:rPr>
              <a:t>взаимодействия со школой и социумом</a:t>
            </a:r>
          </a:p>
          <a:p>
            <a:pPr>
              <a:lnSpc>
                <a:spcPct val="150000"/>
              </a:lnSpc>
            </a:pPr>
            <a:r>
              <a:rPr lang="ru-RU" sz="1200" dirty="0">
                <a:latin typeface="Times New Roman" pitchFamily="18" charset="0"/>
                <a:cs typeface="Times New Roman" pitchFamily="18" charset="0"/>
              </a:rPr>
              <a:t>    В этот раздел входит перечень необходимых материалов для организации коррекционной работы для получения образования детьми с </a:t>
            </a:r>
            <a:r>
              <a:rPr lang="ru-RU" sz="1200" dirty="0" smtClean="0">
                <a:latin typeface="Times New Roman" pitchFamily="18" charset="0"/>
                <a:cs typeface="Times New Roman" pitchFamily="18" charset="0"/>
              </a:rPr>
              <a:t>ОВЗ. </a:t>
            </a:r>
            <a:r>
              <a:rPr lang="ru-RU" sz="1200" dirty="0">
                <a:latin typeface="Times New Roman" pitchFamily="18" charset="0"/>
                <a:cs typeface="Times New Roman" pitchFamily="18" charset="0"/>
              </a:rPr>
              <a:t>В данном направлении используются специальные методические пособия и дидактические материалы</a:t>
            </a:r>
            <a:r>
              <a:rPr lang="ru-RU" sz="1200" dirty="0" smtClean="0">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45320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b="1" dirty="0" smtClean="0">
                <a:solidFill>
                  <a:srgbClr val="FF0000"/>
                </a:solidFill>
                <a:latin typeface="Times New Roman" panose="02020603050405020304" pitchFamily="18" charset="0"/>
                <a:cs typeface="Times New Roman" panose="02020603050405020304" pitchFamily="18" charset="0"/>
              </a:rPr>
              <a:t>Планируемые </a:t>
            </a:r>
            <a:r>
              <a:rPr lang="ru-RU" sz="1400" b="1" dirty="0">
                <a:solidFill>
                  <a:srgbClr val="FF0000"/>
                </a:solidFill>
                <a:latin typeface="Times New Roman" panose="02020603050405020304" pitchFamily="18" charset="0"/>
                <a:cs typeface="Times New Roman" panose="02020603050405020304" pitchFamily="18" charset="0"/>
              </a:rPr>
              <a:t>результаты освоения </a:t>
            </a:r>
            <a:r>
              <a:rPr lang="ru-RU" sz="1400" b="1" dirty="0" smtClean="0">
                <a:solidFill>
                  <a:srgbClr val="FF0000"/>
                </a:solidFill>
                <a:latin typeface="Times New Roman" panose="02020603050405020304" pitchFamily="18" charset="0"/>
                <a:cs typeface="Times New Roman" panose="02020603050405020304" pitchFamily="18" charset="0"/>
              </a:rPr>
              <a:t>Программы</a:t>
            </a:r>
            <a:endParaRPr lang="ru-RU" sz="1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ru-RU" sz="1300" dirty="0">
                <a:latin typeface="Times New Roman" panose="02020603050405020304" pitchFamily="18" charset="0"/>
                <a:cs typeface="Times New Roman" panose="02020603050405020304" pitchFamily="18" charset="0"/>
              </a:rPr>
              <a:t>В соответствии с ФГОС ДО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 Поэтому результаты 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с ОВЗ к концу дошкольного образования.</a:t>
            </a:r>
          </a:p>
          <a:p>
            <a:pPr>
              <a:lnSpc>
                <a:spcPct val="150000"/>
              </a:lnSpc>
            </a:pPr>
            <a:r>
              <a:rPr lang="ru-RU" sz="1300" dirty="0">
                <a:latin typeface="Times New Roman" panose="02020603050405020304" pitchFamily="18" charset="0"/>
                <a:cs typeface="Times New Roman" panose="02020603050405020304" pitchFamily="18" charset="0"/>
              </a:rPr>
              <a:t>Реализация образовательных целей и задач Программы направлена на достижение целевых ориентиров дошкольного образования, которые описаны как основные характеристики развития ребенка с ОВЗ. Они представлены в виде изложения возможных достижений обучающихся на разных возрастных этапах дошкольного детства.</a:t>
            </a:r>
          </a:p>
          <a:p>
            <a:pPr>
              <a:lnSpc>
                <a:spcPct val="150000"/>
              </a:lnSpc>
            </a:pPr>
            <a:r>
              <a:rPr lang="ru-RU" sz="1400" b="1" dirty="0" smtClean="0">
                <a:solidFill>
                  <a:srgbClr val="FF0000"/>
                </a:solidFill>
                <a:latin typeface="Times New Roman" panose="02020603050405020304" pitchFamily="18" charset="0"/>
                <a:cs typeface="Times New Roman" panose="02020603050405020304" pitchFamily="18" charset="0"/>
              </a:rPr>
              <a:t>Целевые </a:t>
            </a:r>
            <a:r>
              <a:rPr lang="ru-RU" sz="1400" b="1" dirty="0">
                <a:solidFill>
                  <a:srgbClr val="FF0000"/>
                </a:solidFill>
                <a:latin typeface="Times New Roman" panose="02020603050405020304" pitchFamily="18" charset="0"/>
                <a:cs typeface="Times New Roman" panose="02020603050405020304" pitchFamily="18" charset="0"/>
              </a:rPr>
              <a:t>ориентиры реализации Программы для обучающихся с </a:t>
            </a:r>
            <a:r>
              <a:rPr lang="ru-RU" sz="1400" b="1" dirty="0" smtClean="0">
                <a:solidFill>
                  <a:srgbClr val="FF0000"/>
                </a:solidFill>
                <a:latin typeface="Times New Roman" panose="02020603050405020304" pitchFamily="18" charset="0"/>
                <a:cs typeface="Times New Roman" panose="02020603050405020304" pitchFamily="18" charset="0"/>
              </a:rPr>
              <a:t>ТМНР</a:t>
            </a:r>
            <a:endParaRPr lang="ru-RU" sz="14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ru-RU" sz="1300" dirty="0">
                <a:latin typeface="Times New Roman" panose="02020603050405020304" pitchFamily="18" charset="0"/>
                <a:cs typeface="Times New Roman" panose="02020603050405020304" pitchFamily="18" charset="0"/>
              </a:rPr>
              <a:t>Целевые ориентиры задают вектор воспитательной деятельности педагогических работников и основную направленность содержания обучения. Психологические достижения, которые выбраны в качестве целевых ориентиров для обучающихся с ТМНР, являются результатом и могут появиться только в процессе длительного целенаправленного специальным образом организованного обучения</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3"/>
            <a:ext cx="8229600" cy="360040"/>
          </a:xfrm>
        </p:spPr>
        <p:txBody>
          <a:bodyPr>
            <a:noAutofit/>
          </a:bodyPr>
          <a:lstStyle/>
          <a:p>
            <a:pPr lvl="0">
              <a:spcBef>
                <a:spcPts val="0"/>
              </a:spcBef>
            </a:pPr>
            <a:r>
              <a:rPr lang="ru-RU" sz="1200" u="sng" dirty="0" smtClean="0">
                <a:solidFill>
                  <a:prstClr val="black"/>
                </a:solidFill>
                <a:latin typeface="Times New Roman" panose="02020603050405020304" pitchFamily="18" charset="0"/>
                <a:ea typeface="+mn-ea"/>
                <a:cs typeface="Times New Roman" panose="02020603050405020304" pitchFamily="18" charset="0"/>
              </a:rPr>
              <a:t>Целевые ориентиры периода формирования </a:t>
            </a:r>
            <a:r>
              <a:rPr lang="ru-RU" sz="1200" b="1" u="sng" dirty="0" smtClean="0">
                <a:solidFill>
                  <a:prstClr val="black"/>
                </a:solidFill>
                <a:latin typeface="Times New Roman" panose="02020603050405020304" pitchFamily="18" charset="0"/>
                <a:ea typeface="+mn-ea"/>
                <a:cs typeface="Times New Roman" panose="02020603050405020304" pitchFamily="18" charset="0"/>
              </a:rPr>
              <a:t>ориентировочно-поисковой активности</a:t>
            </a:r>
            <a:r>
              <a:rPr lang="ru-RU" sz="1200" dirty="0" smtClean="0">
                <a:solidFill>
                  <a:prstClr val="black"/>
                </a:solidFill>
                <a:latin typeface="Times New Roman" panose="02020603050405020304" pitchFamily="18" charset="0"/>
                <a:ea typeface="+mn-ea"/>
                <a:cs typeface="Times New Roman" panose="02020603050405020304" pitchFamily="18" charset="0"/>
              </a:rPr>
              <a:t>:</a:t>
            </a:r>
            <a:br>
              <a:rPr lang="ru-RU" sz="1200" dirty="0" smtClean="0">
                <a:solidFill>
                  <a:prstClr val="black"/>
                </a:solidFill>
                <a:latin typeface="Times New Roman" panose="02020603050405020304" pitchFamily="18" charset="0"/>
                <a:ea typeface="+mn-ea"/>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404664"/>
            <a:ext cx="8784976" cy="6120680"/>
          </a:xfrm>
        </p:spPr>
        <p:txBody>
          <a:bodyPr>
            <a:noAutofit/>
          </a:bodyPr>
          <a:lstStyle/>
          <a:p>
            <a:pPr marL="0" lvl="0" indent="0">
              <a:spcBef>
                <a:spcPts val="0"/>
              </a:spcBef>
              <a:buClrTx/>
              <a:buSzTx/>
              <a:buNone/>
            </a:pPr>
            <a:endParaRPr lang="ru-RU" sz="12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 ориентировка на свои физиологические ощущения: чувство голода или насыщения, дискомфорт или комфорт, опасность или безопасность;</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2) синхронизация эмоциональных реакций в процессе эмоционально-личностного общения с матерью, заражения улыбкой, согласованности в настроении и переживании происходящего вокруг;</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3) снижение количества патологических рефлексов и проявлений отрицательных эмоций в процессе активизации двигательной сферы, изменения позы;</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4) умение принять удобное положение, изменить позу на руках у матери и в позе лежа на спине, животе на твердой горизонтальной поверхности;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5) реакция сосредоточения при воздействии сенсорных стимулов обычной интенсивности на сохранные анализаторы, высокой или средней интенсивности на анализаторы со снижением функциональных возможностей;</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6) поиск сенсорного стимула за счет движений головы, поисковых движений глаз, поисковые движения руки, локализация положения или зоны его воздействия;</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7) при зрительном наблюдении за предметом проявление реакций на новизну и интереса к нему;</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8) при слуховом восприятии снижение количества отрицательных эмоциональных реакций на звуки музыки;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9) активное использование осязательного восприятия для изучения продуктов и выделения с целью дифференцировки приятно-неприятно;</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10) захват вложенной в руку игрушки, движения рукой, в том числе в сторону рта, обследование губами и языком;</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11) монотонный плач, редкие звуки </a:t>
            </a:r>
            <a:r>
              <a:rPr lang="ru-RU" sz="1200" dirty="0" err="1" smtClean="0">
                <a:solidFill>
                  <a:prstClr val="black"/>
                </a:solidFill>
                <a:latin typeface="Times New Roman" panose="02020603050405020304" pitchFamily="18" charset="0"/>
                <a:cs typeface="Times New Roman" panose="02020603050405020304" pitchFamily="18" charset="0"/>
              </a:rPr>
              <a:t>гуления</a:t>
            </a:r>
            <a:r>
              <a:rPr lang="ru-RU" sz="1200" dirty="0" smtClean="0">
                <a:solidFill>
                  <a:prstClr val="black"/>
                </a:solidFill>
                <a:latin typeface="Times New Roman" panose="02020603050405020304" pitchFamily="18" charset="0"/>
                <a:cs typeface="Times New Roman" panose="02020603050405020304" pitchFamily="18" charset="0"/>
              </a:rPr>
              <a:t>, двигательное беспокойство как средства информирования педагогического работника о своем физическом и психологическом состоянии;</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12) дифференцированные мимические проявления и поведение при ощущении комфорта и дискомфорта;</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13) активизация навыков подражания педагогическому работнику - при передаче эмоциональных мимических движений;</a:t>
            </a:r>
          </a:p>
          <a:p>
            <a:pPr marL="0" lvl="0" indent="0">
              <a:spcBef>
                <a:spcPts val="0"/>
              </a:spcBef>
              <a:buClrTx/>
              <a:buSzTx/>
              <a:buNone/>
            </a:pPr>
            <a:r>
              <a:rPr lang="ru-RU" sz="1200" dirty="0" smtClean="0">
                <a:solidFill>
                  <a:prstClr val="black"/>
                </a:solidFill>
                <a:latin typeface="Times New Roman" panose="02020603050405020304" pitchFamily="18" charset="0"/>
                <a:cs typeface="Times New Roman" panose="02020603050405020304" pitchFamily="18" charset="0"/>
              </a:rPr>
              <a:t>14) использование в общении непреднамеренной несимволической коммуникации.</a:t>
            </a:r>
            <a:endParaRPr lang="ru-RU" sz="1200" b="1" u="sng" dirty="0" smtClean="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b="1" u="sng" dirty="0" smtClean="0">
                <a:solidFill>
                  <a:prstClr val="black"/>
                </a:solidFill>
                <a:latin typeface="Times New Roman" panose="02020603050405020304" pitchFamily="18" charset="0"/>
                <a:cs typeface="Times New Roman" panose="02020603050405020304" pitchFamily="18" charset="0"/>
              </a:rPr>
              <a:t>Развивающее </a:t>
            </a:r>
            <a:r>
              <a:rPr lang="ru-RU" sz="1200" b="1" u="sng" dirty="0">
                <a:solidFill>
                  <a:prstClr val="black"/>
                </a:solidFill>
                <a:latin typeface="Times New Roman" panose="02020603050405020304" pitchFamily="18" charset="0"/>
                <a:cs typeface="Times New Roman" panose="02020603050405020304" pitchFamily="18" charset="0"/>
              </a:rPr>
              <a:t>оценивание качества образовательной деятельности по Программе</a:t>
            </a:r>
            <a:endParaRPr lang="ru-RU" sz="12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ru-RU" sz="1200" dirty="0">
                <a:solidFill>
                  <a:prstClr val="black"/>
                </a:solidFill>
                <a:latin typeface="Times New Roman" panose="02020603050405020304" pitchFamily="18" charset="0"/>
                <a:cs typeface="Times New Roman" panose="02020603050405020304" pitchFamily="18" charset="0"/>
              </a:rPr>
              <a:t>Оценивание качества образовательной деятельности, осуществляемой дошкольной образовательной организацией (далее- Организацией) по Программе, представляет собой важную составную часть данной образовательной деятельности, направленную на ее усовершенствование. Концептуальные основания такой оценки определяются требованиями Федерального закона от 29 декабря 2012 г. N 273-ФЗ "Об образовании в Российской Федерации", а также ФГОС ДО, в котором определены государственные гарантии качества образования.</a:t>
            </a:r>
          </a:p>
          <a:p>
            <a:pPr marL="0" lvl="0" indent="0">
              <a:spcBef>
                <a:spcPts val="0"/>
              </a:spcBef>
              <a:buClrTx/>
              <a:buSzTx/>
              <a:buNone/>
            </a:pPr>
            <a:r>
              <a:rPr lang="ru-RU" sz="1200" dirty="0">
                <a:solidFill>
                  <a:prstClr val="black"/>
                </a:solidFill>
                <a:latin typeface="Times New Roman" panose="02020603050405020304" pitchFamily="18" charset="0"/>
                <a:cs typeface="Times New Roman" panose="02020603050405020304" pitchFamily="18" charset="0"/>
              </a:rPr>
              <a:t>Оценивание качества, то есть оценивание соответствия образовательной деятельности, реализуемой Организацией, заданным требованиям ФГОС ДО и Программы в дошкольном образовании обучающихся с ОВЗ, направлено в первую очередь на оценивание созданных Организацией условий в процессе образовательной деятельности. Программой не предусматривается оценивание качества образовательной деятельности Организации на основе достижения детьми с ОВЗ планируемых результатов освоения Программы.</a:t>
            </a:r>
          </a:p>
          <a:p>
            <a:pPr marL="0" indent="0">
              <a:buNone/>
            </a:pP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781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1008</TotalTime>
  <Words>3524</Words>
  <Application>Microsoft Office PowerPoint</Application>
  <PresentationFormat>Экран (4:3)</PresentationFormat>
  <Paragraphs>367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Целевые ориентиры периода формирования ориентировочно-поисковой активности: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Учебно-методическое обеспечение реализации Программы.</vt:lpstr>
    </vt:vector>
  </TitlesOfParts>
  <Company>GDOU101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ds101</cp:lastModifiedBy>
  <cp:revision>130</cp:revision>
  <dcterms:created xsi:type="dcterms:W3CDTF">2015-04-30T09:59:56Z</dcterms:created>
  <dcterms:modified xsi:type="dcterms:W3CDTF">2023-09-11T10:30:52Z</dcterms:modified>
</cp:coreProperties>
</file>