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8" r:id="rId2"/>
    <p:sldId id="257" r:id="rId3"/>
    <p:sldId id="275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04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688534-A6AE-4C81-A587-25178CFD9818}" type="doc">
      <dgm:prSet loTypeId="urn:microsoft.com/office/officeart/2005/8/layout/hierarchy1" loCatId="hierarchy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494003D-4106-4A5F-A3D5-D20632EACF82}">
      <dgm:prSet phldrT="[Текст]" custT="1"/>
      <dgm:spPr/>
      <dgm:t>
        <a:bodyPr/>
        <a:lstStyle/>
        <a:p>
          <a:r>
            <a:rPr lang="ru-RU" sz="16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Система </a:t>
          </a:r>
          <a:r>
            <a:rPr lang="ru-RU" sz="1600" b="1" u="sng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психолого</a:t>
          </a:r>
          <a:r>
            <a:rPr lang="ru-RU" sz="16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600" b="1" u="sng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медико</a:t>
          </a:r>
          <a:r>
            <a:rPr lang="ru-RU" sz="16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педагогического сопровождения индивидуального развития ребенка  с ОВЗ</a:t>
          </a:r>
          <a:endParaRPr lang="ru-RU" sz="1600" b="1" u="sng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A15172-8899-4255-BF4A-8AED7BBF789E}" type="parTrans" cxnId="{2A1F10EE-60BE-42DB-BF67-2D130385BD36}">
      <dgm:prSet/>
      <dgm:spPr/>
      <dgm:t>
        <a:bodyPr/>
        <a:lstStyle/>
        <a:p>
          <a:endParaRPr lang="ru-RU"/>
        </a:p>
      </dgm:t>
    </dgm:pt>
    <dgm:pt modelId="{EE1CF6E9-0E84-4611-8324-3CAEABD816F3}" type="sibTrans" cxnId="{2A1F10EE-60BE-42DB-BF67-2D130385BD36}">
      <dgm:prSet/>
      <dgm:spPr/>
      <dgm:t>
        <a:bodyPr/>
        <a:lstStyle/>
        <a:p>
          <a:endParaRPr lang="ru-RU"/>
        </a:p>
      </dgm:t>
    </dgm:pt>
    <dgm:pt modelId="{1F588F26-043A-4AFE-9D01-78118BB4AC86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психолого-медико-педагогическое обследование детей</a:t>
          </a:r>
        </a:p>
      </dgm:t>
    </dgm:pt>
    <dgm:pt modelId="{E060982E-DCA0-4E09-AEEF-A6CBD7090408}" type="parTrans" cxnId="{302B9193-67AF-4FDA-BBA8-91703E49572B}">
      <dgm:prSet/>
      <dgm:spPr/>
      <dgm:t>
        <a:bodyPr/>
        <a:lstStyle/>
        <a:p>
          <a:endParaRPr lang="ru-RU"/>
        </a:p>
      </dgm:t>
    </dgm:pt>
    <dgm:pt modelId="{34D8E454-AA89-4FD4-9D54-BFFF2E8644FB}" type="sibTrans" cxnId="{302B9193-67AF-4FDA-BBA8-91703E49572B}">
      <dgm:prSet/>
      <dgm:spPr/>
      <dgm:t>
        <a:bodyPr/>
        <a:lstStyle/>
        <a:p>
          <a:endParaRPr lang="ru-RU"/>
        </a:p>
      </dgm:t>
    </dgm:pt>
    <dgm:pt modelId="{6E99C4BB-8067-4545-8DFB-56D6AD3FC5BD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мониторинг динамики развития детей </a:t>
          </a:r>
        </a:p>
      </dgm:t>
    </dgm:pt>
    <dgm:pt modelId="{4608BF34-434B-4AF2-A94E-8BB5F2E06C0F}" type="parTrans" cxnId="{F0F4E1C1-5EFC-43DF-95C1-DBA77B255C5D}">
      <dgm:prSet/>
      <dgm:spPr/>
      <dgm:t>
        <a:bodyPr/>
        <a:lstStyle/>
        <a:p>
          <a:endParaRPr lang="ru-RU"/>
        </a:p>
      </dgm:t>
    </dgm:pt>
    <dgm:pt modelId="{8CC2039A-2750-4C6C-8C11-2CEDBA94AD70}" type="sibTrans" cxnId="{F0F4E1C1-5EFC-43DF-95C1-DBA77B255C5D}">
      <dgm:prSet/>
      <dgm:spPr/>
      <dgm:t>
        <a:bodyPr/>
        <a:lstStyle/>
        <a:p>
          <a:endParaRPr lang="ru-RU"/>
        </a:p>
      </dgm:t>
    </dgm:pt>
    <dgm:pt modelId="{34BA3ED3-18BC-4557-BE24-57F4F9FCBEB0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планирование коррекционных мероприятий </a:t>
          </a:r>
        </a:p>
      </dgm:t>
    </dgm:pt>
    <dgm:pt modelId="{43E261C2-685E-4C63-A18C-983CC2CB48DF}" type="parTrans" cxnId="{6484449C-FE80-4216-9A5A-A10889EA7C55}">
      <dgm:prSet/>
      <dgm:spPr/>
      <dgm:t>
        <a:bodyPr/>
        <a:lstStyle/>
        <a:p>
          <a:endParaRPr lang="ru-RU"/>
        </a:p>
      </dgm:t>
    </dgm:pt>
    <dgm:pt modelId="{AA60A49A-F419-4C5A-B161-042FFFFBB886}" type="sibTrans" cxnId="{6484449C-FE80-4216-9A5A-A10889EA7C55}">
      <dgm:prSet/>
      <dgm:spPr/>
      <dgm:t>
        <a:bodyPr/>
        <a:lstStyle/>
        <a:p>
          <a:endParaRPr lang="ru-RU"/>
        </a:p>
      </dgm:t>
    </dgm:pt>
    <dgm:pt modelId="{A758E1C9-FEC5-464A-8C9C-2C5928788871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групповых и индивидуальных коррекционных занятий</a:t>
          </a:r>
        </a:p>
      </dgm:t>
    </dgm:pt>
    <dgm:pt modelId="{A976790F-617D-4395-A233-754125ED21BB}" type="parTrans" cxnId="{559E9CC2-8D11-4E52-8255-550C0D5FBF29}">
      <dgm:prSet/>
      <dgm:spPr/>
      <dgm:t>
        <a:bodyPr/>
        <a:lstStyle/>
        <a:p>
          <a:endParaRPr lang="ru-RU"/>
        </a:p>
      </dgm:t>
    </dgm:pt>
    <dgm:pt modelId="{C5F672CA-FDC8-4E18-B454-6F4C3F4E0BCA}" type="sibTrans" cxnId="{559E9CC2-8D11-4E52-8255-550C0D5FBF29}">
      <dgm:prSet/>
      <dgm:spPr/>
      <dgm:t>
        <a:bodyPr/>
        <a:lstStyle/>
        <a:p>
          <a:endParaRPr lang="ru-RU"/>
        </a:p>
      </dgm:t>
    </dgm:pt>
    <dgm:pt modelId="{460B93CA-A3EB-42AD-841B-E58009ADE76E}">
      <dgm:prSet phldrT="[Текст]"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в разработке и реализация коррекционных мероприятий воспитателей и специалистов ДОУ</a:t>
          </a:r>
        </a:p>
      </dgm:t>
    </dgm:pt>
    <dgm:pt modelId="{B7EA1D31-2EC2-47D9-934E-CB56CA961A90}" type="parTrans" cxnId="{D873092C-9870-4BA0-B418-8A259EA69B15}">
      <dgm:prSet/>
      <dgm:spPr/>
      <dgm:t>
        <a:bodyPr/>
        <a:lstStyle/>
        <a:p>
          <a:endParaRPr lang="ru-RU"/>
        </a:p>
      </dgm:t>
    </dgm:pt>
    <dgm:pt modelId="{F9586E9E-0F6D-4338-A5E4-9B87B743E02A}" type="sibTrans" cxnId="{D873092C-9870-4BA0-B418-8A259EA69B15}">
      <dgm:prSet/>
      <dgm:spPr/>
      <dgm:t>
        <a:bodyPr/>
        <a:lstStyle/>
        <a:p>
          <a:endParaRPr lang="ru-RU"/>
        </a:p>
      </dgm:t>
    </dgm:pt>
    <dgm:pt modelId="{21110E1A-D5D3-4C57-AAA7-364D4C4C202E}">
      <dgm:prSet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описание специальных условий </a:t>
          </a:r>
        </a:p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обучения и воспитания детей с ОВЗ</a:t>
          </a:r>
        </a:p>
      </dgm:t>
    </dgm:pt>
    <dgm:pt modelId="{74192ACD-327C-4669-A606-4802463E61CA}" type="parTrans" cxnId="{C93151D2-D9AA-4362-ACC4-132270371B70}">
      <dgm:prSet/>
      <dgm:spPr/>
      <dgm:t>
        <a:bodyPr/>
        <a:lstStyle/>
        <a:p>
          <a:endParaRPr lang="ru-RU"/>
        </a:p>
      </dgm:t>
    </dgm:pt>
    <dgm:pt modelId="{560943AE-F18C-44B7-81A2-0E3D58EEE2A9}" type="sibTrans" cxnId="{C93151D2-D9AA-4362-ACC4-132270371B70}">
      <dgm:prSet/>
      <dgm:spPr/>
      <dgm:t>
        <a:bodyPr/>
        <a:lstStyle/>
        <a:p>
          <a:endParaRPr lang="ru-RU"/>
        </a:p>
      </dgm:t>
    </dgm:pt>
    <dgm:pt modelId="{4AF7AD92-4899-4F91-B8BF-BC4541A48570}">
      <dgm:prSet custT="1"/>
      <dgm:spPr/>
      <dgm:t>
        <a:bodyPr/>
        <a:lstStyle/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специальных образовательных программ и методов обучения и воспитания, специальных дидактических пособий и материалов.</a:t>
          </a:r>
        </a:p>
        <a:p>
          <a:r>
            <a:rPr lang="ru-RU" sz="1200">
              <a:latin typeface="Times New Roman" panose="02020603050405020304" pitchFamily="18" charset="0"/>
              <a:cs typeface="Times New Roman" panose="02020603050405020304" pitchFamily="18" charset="0"/>
            </a:rPr>
            <a:t>ТСО</a:t>
          </a:r>
        </a:p>
      </dgm:t>
    </dgm:pt>
    <dgm:pt modelId="{F62FE462-6B5B-4F0C-B2B9-405FB28FDA2C}" type="parTrans" cxnId="{010CC78D-BCD2-484D-BC00-89A43FE5B2BE}">
      <dgm:prSet/>
      <dgm:spPr/>
      <dgm:t>
        <a:bodyPr/>
        <a:lstStyle/>
        <a:p>
          <a:endParaRPr lang="ru-RU"/>
        </a:p>
      </dgm:t>
    </dgm:pt>
    <dgm:pt modelId="{0A55ADD3-E273-4E07-BE86-529928A6A598}" type="sibTrans" cxnId="{010CC78D-BCD2-484D-BC00-89A43FE5B2BE}">
      <dgm:prSet/>
      <dgm:spPr/>
      <dgm:t>
        <a:bodyPr/>
        <a:lstStyle/>
        <a:p>
          <a:endParaRPr lang="ru-RU"/>
        </a:p>
      </dgm:t>
    </dgm:pt>
    <dgm:pt modelId="{FCFB6837-D172-44BB-A8B1-FA736F289F62}" type="pres">
      <dgm:prSet presAssocID="{BC688534-A6AE-4C81-A587-25178CFD981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65C4FF-B167-4017-A99E-85972679A565}" type="pres">
      <dgm:prSet presAssocID="{D494003D-4106-4A5F-A3D5-D20632EACF82}" presName="hierRoot1" presStyleCnt="0"/>
      <dgm:spPr/>
      <dgm:t>
        <a:bodyPr/>
        <a:lstStyle/>
        <a:p>
          <a:endParaRPr lang="ru-RU"/>
        </a:p>
      </dgm:t>
    </dgm:pt>
    <dgm:pt modelId="{2ED39997-7C28-45F7-AF4A-8A419B20E796}" type="pres">
      <dgm:prSet presAssocID="{D494003D-4106-4A5F-A3D5-D20632EACF82}" presName="composite" presStyleCnt="0"/>
      <dgm:spPr/>
      <dgm:t>
        <a:bodyPr/>
        <a:lstStyle/>
        <a:p>
          <a:endParaRPr lang="ru-RU"/>
        </a:p>
      </dgm:t>
    </dgm:pt>
    <dgm:pt modelId="{8A80F996-E898-4817-9493-D7AC6F5AAB29}" type="pres">
      <dgm:prSet presAssocID="{D494003D-4106-4A5F-A3D5-D20632EACF82}" presName="background" presStyleLbl="node0" presStyleIdx="0" presStyleCnt="1"/>
      <dgm:spPr/>
      <dgm:t>
        <a:bodyPr/>
        <a:lstStyle/>
        <a:p>
          <a:endParaRPr lang="ru-RU"/>
        </a:p>
      </dgm:t>
    </dgm:pt>
    <dgm:pt modelId="{A3B61CE2-6B5F-4FB0-83BD-A4F98B5BD802}" type="pres">
      <dgm:prSet presAssocID="{D494003D-4106-4A5F-A3D5-D20632EACF82}" presName="text" presStyleLbl="fgAcc0" presStyleIdx="0" presStyleCnt="1" custScaleX="1076768" custScaleY="228567" custLinFactX="-56189" custLinFactNeighborX="-100000" custLinFactNeighborY="-352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099E6A-EC36-4045-B13C-A56D2B3C0E1D}" type="pres">
      <dgm:prSet presAssocID="{D494003D-4106-4A5F-A3D5-D20632EACF82}" presName="hierChild2" presStyleCnt="0"/>
      <dgm:spPr/>
      <dgm:t>
        <a:bodyPr/>
        <a:lstStyle/>
        <a:p>
          <a:endParaRPr lang="ru-RU"/>
        </a:p>
      </dgm:t>
    </dgm:pt>
    <dgm:pt modelId="{F5958670-3AC6-4FF9-B0AD-F37307ADD60F}" type="pres">
      <dgm:prSet presAssocID="{E060982E-DCA0-4E09-AEEF-A6CBD7090408}" presName="Name10" presStyleLbl="parChTrans1D2" presStyleIdx="0" presStyleCnt="3"/>
      <dgm:spPr/>
      <dgm:t>
        <a:bodyPr/>
        <a:lstStyle/>
        <a:p>
          <a:endParaRPr lang="ru-RU"/>
        </a:p>
      </dgm:t>
    </dgm:pt>
    <dgm:pt modelId="{A38E0799-FFEC-424C-9911-7FEA24D718A7}" type="pres">
      <dgm:prSet presAssocID="{1F588F26-043A-4AFE-9D01-78118BB4AC86}" presName="hierRoot2" presStyleCnt="0"/>
      <dgm:spPr/>
      <dgm:t>
        <a:bodyPr/>
        <a:lstStyle/>
        <a:p>
          <a:endParaRPr lang="ru-RU"/>
        </a:p>
      </dgm:t>
    </dgm:pt>
    <dgm:pt modelId="{F0E9EE08-4A93-4530-9B8B-AEE0E504089C}" type="pres">
      <dgm:prSet presAssocID="{1F588F26-043A-4AFE-9D01-78118BB4AC86}" presName="composite2" presStyleCnt="0"/>
      <dgm:spPr/>
      <dgm:t>
        <a:bodyPr/>
        <a:lstStyle/>
        <a:p>
          <a:endParaRPr lang="ru-RU"/>
        </a:p>
      </dgm:t>
    </dgm:pt>
    <dgm:pt modelId="{0F639620-7EB2-4955-A5B1-BA4BFE5D2CCC}" type="pres">
      <dgm:prSet presAssocID="{1F588F26-043A-4AFE-9D01-78118BB4AC86}" presName="background2" presStyleLbl="node2" presStyleIdx="0" presStyleCnt="3"/>
      <dgm:spPr/>
      <dgm:t>
        <a:bodyPr/>
        <a:lstStyle/>
        <a:p>
          <a:endParaRPr lang="ru-RU"/>
        </a:p>
      </dgm:t>
    </dgm:pt>
    <dgm:pt modelId="{A5E1E260-319B-4188-93FE-7FDB9EC96470}" type="pres">
      <dgm:prSet presAssocID="{1F588F26-043A-4AFE-9D01-78118BB4AC86}" presName="text2" presStyleLbl="fgAcc2" presStyleIdx="0" presStyleCnt="3" custScaleX="363259" custScaleY="159117" custLinFactX="-95450" custLinFactNeighborX="-100000" custLinFactNeighborY="82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F8BF9E-4B5C-456D-B44E-B1E6E1C6917C}" type="pres">
      <dgm:prSet presAssocID="{1F588F26-043A-4AFE-9D01-78118BB4AC86}" presName="hierChild3" presStyleCnt="0"/>
      <dgm:spPr/>
      <dgm:t>
        <a:bodyPr/>
        <a:lstStyle/>
        <a:p>
          <a:endParaRPr lang="ru-RU"/>
        </a:p>
      </dgm:t>
    </dgm:pt>
    <dgm:pt modelId="{6CE4BB8E-1773-4A08-8105-CDAAB029D77D}" type="pres">
      <dgm:prSet presAssocID="{4608BF34-434B-4AF2-A94E-8BB5F2E06C0F}" presName="Name17" presStyleLbl="parChTrans1D3" presStyleIdx="0" presStyleCnt="4"/>
      <dgm:spPr/>
      <dgm:t>
        <a:bodyPr/>
        <a:lstStyle/>
        <a:p>
          <a:endParaRPr lang="ru-RU"/>
        </a:p>
      </dgm:t>
    </dgm:pt>
    <dgm:pt modelId="{B7D48B0A-82A4-4304-BA59-D057084AD7EE}" type="pres">
      <dgm:prSet presAssocID="{6E99C4BB-8067-4545-8DFB-56D6AD3FC5BD}" presName="hierRoot3" presStyleCnt="0"/>
      <dgm:spPr/>
      <dgm:t>
        <a:bodyPr/>
        <a:lstStyle/>
        <a:p>
          <a:endParaRPr lang="ru-RU"/>
        </a:p>
      </dgm:t>
    </dgm:pt>
    <dgm:pt modelId="{2F542D5E-E46F-4A41-9EAF-5FFFB871F9BA}" type="pres">
      <dgm:prSet presAssocID="{6E99C4BB-8067-4545-8DFB-56D6AD3FC5BD}" presName="composite3" presStyleCnt="0"/>
      <dgm:spPr/>
      <dgm:t>
        <a:bodyPr/>
        <a:lstStyle/>
        <a:p>
          <a:endParaRPr lang="ru-RU"/>
        </a:p>
      </dgm:t>
    </dgm:pt>
    <dgm:pt modelId="{DC6E923D-2783-499E-8E9F-B7B2BE3ED338}" type="pres">
      <dgm:prSet presAssocID="{6E99C4BB-8067-4545-8DFB-56D6AD3FC5BD}" presName="background3" presStyleLbl="node3" presStyleIdx="0" presStyleCnt="4"/>
      <dgm:spPr/>
      <dgm:t>
        <a:bodyPr/>
        <a:lstStyle/>
        <a:p>
          <a:endParaRPr lang="ru-RU"/>
        </a:p>
      </dgm:t>
    </dgm:pt>
    <dgm:pt modelId="{4889FF7A-DCC0-4DF1-9E24-FB55130356E9}" type="pres">
      <dgm:prSet presAssocID="{6E99C4BB-8067-4545-8DFB-56D6AD3FC5BD}" presName="text3" presStyleLbl="fgAcc3" presStyleIdx="0" presStyleCnt="4" custScaleX="305807" custScaleY="141623" custLinFactY="100000" custLinFactNeighborX="11605" custLinFactNeighborY="1422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BF20B5-3C40-44A2-9F89-046B8E34B1EF}" type="pres">
      <dgm:prSet presAssocID="{6E99C4BB-8067-4545-8DFB-56D6AD3FC5BD}" presName="hierChild4" presStyleCnt="0"/>
      <dgm:spPr/>
      <dgm:t>
        <a:bodyPr/>
        <a:lstStyle/>
        <a:p>
          <a:endParaRPr lang="ru-RU"/>
        </a:p>
      </dgm:t>
    </dgm:pt>
    <dgm:pt modelId="{981FEB31-E7D4-4AA2-8B46-AB0ACEE03722}" type="pres">
      <dgm:prSet presAssocID="{43E261C2-685E-4C63-A18C-983CC2CB48DF}" presName="Name17" presStyleLbl="parChTrans1D3" presStyleIdx="1" presStyleCnt="4"/>
      <dgm:spPr/>
      <dgm:t>
        <a:bodyPr/>
        <a:lstStyle/>
        <a:p>
          <a:endParaRPr lang="ru-RU"/>
        </a:p>
      </dgm:t>
    </dgm:pt>
    <dgm:pt modelId="{C6766F2A-715B-4901-9F56-A81E00F9B70B}" type="pres">
      <dgm:prSet presAssocID="{34BA3ED3-18BC-4557-BE24-57F4F9FCBEB0}" presName="hierRoot3" presStyleCnt="0"/>
      <dgm:spPr/>
      <dgm:t>
        <a:bodyPr/>
        <a:lstStyle/>
        <a:p>
          <a:endParaRPr lang="ru-RU"/>
        </a:p>
      </dgm:t>
    </dgm:pt>
    <dgm:pt modelId="{9FF5BBC5-1DF7-4142-B382-FA679730E433}" type="pres">
      <dgm:prSet presAssocID="{34BA3ED3-18BC-4557-BE24-57F4F9FCBEB0}" presName="composite3" presStyleCnt="0"/>
      <dgm:spPr/>
      <dgm:t>
        <a:bodyPr/>
        <a:lstStyle/>
        <a:p>
          <a:endParaRPr lang="ru-RU"/>
        </a:p>
      </dgm:t>
    </dgm:pt>
    <dgm:pt modelId="{DEB7AC5C-DFD3-4C6B-96A0-BF150ED43256}" type="pres">
      <dgm:prSet presAssocID="{34BA3ED3-18BC-4557-BE24-57F4F9FCBEB0}" presName="background3" presStyleLbl="node3" presStyleIdx="1" presStyleCnt="4"/>
      <dgm:spPr/>
      <dgm:t>
        <a:bodyPr/>
        <a:lstStyle/>
        <a:p>
          <a:endParaRPr lang="ru-RU"/>
        </a:p>
      </dgm:t>
    </dgm:pt>
    <dgm:pt modelId="{3BC79879-B333-419D-942B-F1CCA43653CF}" type="pres">
      <dgm:prSet presAssocID="{34BA3ED3-18BC-4557-BE24-57F4F9FCBEB0}" presName="text3" presStyleLbl="fgAcc3" presStyleIdx="1" presStyleCnt="4" custScaleX="309898" custScaleY="147637" custLinFactY="28261" custLinFactNeighborX="938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94FDBD-FF47-430A-99C0-C03A96209DFE}" type="pres">
      <dgm:prSet presAssocID="{34BA3ED3-18BC-4557-BE24-57F4F9FCBEB0}" presName="hierChild4" presStyleCnt="0"/>
      <dgm:spPr/>
      <dgm:t>
        <a:bodyPr/>
        <a:lstStyle/>
        <a:p>
          <a:endParaRPr lang="ru-RU"/>
        </a:p>
      </dgm:t>
    </dgm:pt>
    <dgm:pt modelId="{6C6327D1-5CAA-47D1-81A3-728F46AD19FE}" type="pres">
      <dgm:prSet presAssocID="{F62FE462-6B5B-4F0C-B2B9-405FB28FDA2C}" presName="Name17" presStyleLbl="parChTrans1D3" presStyleIdx="2" presStyleCnt="4"/>
      <dgm:spPr/>
      <dgm:t>
        <a:bodyPr/>
        <a:lstStyle/>
        <a:p>
          <a:endParaRPr lang="ru-RU"/>
        </a:p>
      </dgm:t>
    </dgm:pt>
    <dgm:pt modelId="{ABCDABFF-9256-488F-B64D-1953E89EC850}" type="pres">
      <dgm:prSet presAssocID="{4AF7AD92-4899-4F91-B8BF-BC4541A48570}" presName="hierRoot3" presStyleCnt="0"/>
      <dgm:spPr/>
      <dgm:t>
        <a:bodyPr/>
        <a:lstStyle/>
        <a:p>
          <a:endParaRPr lang="ru-RU"/>
        </a:p>
      </dgm:t>
    </dgm:pt>
    <dgm:pt modelId="{E2021B65-4973-4AA1-BEC2-A6B73325251E}" type="pres">
      <dgm:prSet presAssocID="{4AF7AD92-4899-4F91-B8BF-BC4541A48570}" presName="composite3" presStyleCnt="0"/>
      <dgm:spPr/>
      <dgm:t>
        <a:bodyPr/>
        <a:lstStyle/>
        <a:p>
          <a:endParaRPr lang="ru-RU"/>
        </a:p>
      </dgm:t>
    </dgm:pt>
    <dgm:pt modelId="{344DC1E0-A702-4571-9033-F5E630D916CD}" type="pres">
      <dgm:prSet presAssocID="{4AF7AD92-4899-4F91-B8BF-BC4541A48570}" presName="background3" presStyleLbl="node3" presStyleIdx="2" presStyleCnt="4"/>
      <dgm:spPr/>
      <dgm:t>
        <a:bodyPr/>
        <a:lstStyle/>
        <a:p>
          <a:endParaRPr lang="ru-RU"/>
        </a:p>
      </dgm:t>
    </dgm:pt>
    <dgm:pt modelId="{5F6361A6-FFAC-45A0-9D72-41A6B15A4FF3}" type="pres">
      <dgm:prSet presAssocID="{4AF7AD92-4899-4F91-B8BF-BC4541A48570}" presName="text3" presStyleLbl="fgAcc3" presStyleIdx="2" presStyleCnt="4" custScaleX="282560" custScaleY="500220" custLinFactX="234022" custLinFactNeighborX="300000" custLinFactNeighborY="-23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8945E5-F397-43CA-BF27-793C1B31A611}" type="pres">
      <dgm:prSet presAssocID="{4AF7AD92-4899-4F91-B8BF-BC4541A48570}" presName="hierChild4" presStyleCnt="0"/>
      <dgm:spPr/>
      <dgm:t>
        <a:bodyPr/>
        <a:lstStyle/>
        <a:p>
          <a:endParaRPr lang="ru-RU"/>
        </a:p>
      </dgm:t>
    </dgm:pt>
    <dgm:pt modelId="{845DF312-8E74-4DF0-B78C-FF500867E488}" type="pres">
      <dgm:prSet presAssocID="{A976790F-617D-4395-A233-754125ED21BB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8C312A8-F519-4F2D-96D5-49A7A158E274}" type="pres">
      <dgm:prSet presAssocID="{A758E1C9-FEC5-464A-8C9C-2C5928788871}" presName="hierRoot2" presStyleCnt="0"/>
      <dgm:spPr/>
      <dgm:t>
        <a:bodyPr/>
        <a:lstStyle/>
        <a:p>
          <a:endParaRPr lang="ru-RU"/>
        </a:p>
      </dgm:t>
    </dgm:pt>
    <dgm:pt modelId="{E206C338-8279-46FA-BD59-1E149B975D75}" type="pres">
      <dgm:prSet presAssocID="{A758E1C9-FEC5-464A-8C9C-2C5928788871}" presName="composite2" presStyleCnt="0"/>
      <dgm:spPr/>
      <dgm:t>
        <a:bodyPr/>
        <a:lstStyle/>
        <a:p>
          <a:endParaRPr lang="ru-RU"/>
        </a:p>
      </dgm:t>
    </dgm:pt>
    <dgm:pt modelId="{CD78E205-8AC0-4B5D-B6F0-48A8FCBE0675}" type="pres">
      <dgm:prSet presAssocID="{A758E1C9-FEC5-464A-8C9C-2C5928788871}" presName="background2" presStyleLbl="node2" presStyleIdx="1" presStyleCnt="3"/>
      <dgm:spPr/>
      <dgm:t>
        <a:bodyPr/>
        <a:lstStyle/>
        <a:p>
          <a:endParaRPr lang="ru-RU"/>
        </a:p>
      </dgm:t>
    </dgm:pt>
    <dgm:pt modelId="{F0C2FCC7-8457-46AA-B3C8-A7B375D3CD22}" type="pres">
      <dgm:prSet presAssocID="{A758E1C9-FEC5-464A-8C9C-2C5928788871}" presName="text2" presStyleLbl="fgAcc2" presStyleIdx="1" presStyleCnt="3" custScaleX="353714" custScaleY="167048" custLinFactX="-139956" custLinFactNeighborX="-200000" custLinFactNeighborY="46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D72CE2-9D9B-4B93-8150-28605973F81A}" type="pres">
      <dgm:prSet presAssocID="{A758E1C9-FEC5-464A-8C9C-2C5928788871}" presName="hierChild3" presStyleCnt="0"/>
      <dgm:spPr/>
      <dgm:t>
        <a:bodyPr/>
        <a:lstStyle/>
        <a:p>
          <a:endParaRPr lang="ru-RU"/>
        </a:p>
      </dgm:t>
    </dgm:pt>
    <dgm:pt modelId="{53923788-0921-45E2-A6F5-3D790623B8C9}" type="pres">
      <dgm:prSet presAssocID="{B7EA1D31-2EC2-47D9-934E-CB56CA961A90}" presName="Name17" presStyleLbl="parChTrans1D3" presStyleIdx="3" presStyleCnt="4"/>
      <dgm:spPr/>
      <dgm:t>
        <a:bodyPr/>
        <a:lstStyle/>
        <a:p>
          <a:endParaRPr lang="ru-RU"/>
        </a:p>
      </dgm:t>
    </dgm:pt>
    <dgm:pt modelId="{6F832CA3-4CCD-42CB-A359-2EB7D647EEA6}" type="pres">
      <dgm:prSet presAssocID="{460B93CA-A3EB-42AD-841B-E58009ADE76E}" presName="hierRoot3" presStyleCnt="0"/>
      <dgm:spPr/>
      <dgm:t>
        <a:bodyPr/>
        <a:lstStyle/>
        <a:p>
          <a:endParaRPr lang="ru-RU"/>
        </a:p>
      </dgm:t>
    </dgm:pt>
    <dgm:pt modelId="{33B662C9-EE17-4747-BCC5-077C3D7CC7A1}" type="pres">
      <dgm:prSet presAssocID="{460B93CA-A3EB-42AD-841B-E58009ADE76E}" presName="composite3" presStyleCnt="0"/>
      <dgm:spPr/>
      <dgm:t>
        <a:bodyPr/>
        <a:lstStyle/>
        <a:p>
          <a:endParaRPr lang="ru-RU"/>
        </a:p>
      </dgm:t>
    </dgm:pt>
    <dgm:pt modelId="{017CB642-643A-4A8B-9AD9-DAAD82558F4D}" type="pres">
      <dgm:prSet presAssocID="{460B93CA-A3EB-42AD-841B-E58009ADE76E}" presName="background3" presStyleLbl="node3" presStyleIdx="3" presStyleCnt="4"/>
      <dgm:spPr/>
      <dgm:t>
        <a:bodyPr/>
        <a:lstStyle/>
        <a:p>
          <a:endParaRPr lang="ru-RU"/>
        </a:p>
      </dgm:t>
    </dgm:pt>
    <dgm:pt modelId="{FF24EC12-0538-48AE-BDBE-1A77F567A125}" type="pres">
      <dgm:prSet presAssocID="{460B93CA-A3EB-42AD-841B-E58009ADE76E}" presName="text3" presStyleLbl="fgAcc3" presStyleIdx="3" presStyleCnt="4" custScaleX="229726" custScaleY="403293" custLinFactX="-100000" custLinFactNeighborX="-191413" custLinFactNeighborY="711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EE4726-459A-40A5-9D8C-823242D0A759}" type="pres">
      <dgm:prSet presAssocID="{460B93CA-A3EB-42AD-841B-E58009ADE76E}" presName="hierChild4" presStyleCnt="0"/>
      <dgm:spPr/>
      <dgm:t>
        <a:bodyPr/>
        <a:lstStyle/>
        <a:p>
          <a:endParaRPr lang="ru-RU"/>
        </a:p>
      </dgm:t>
    </dgm:pt>
    <dgm:pt modelId="{3550DCFC-27B2-4C8F-8700-B0EA3A2DEB3E}" type="pres">
      <dgm:prSet presAssocID="{74192ACD-327C-4669-A606-4802463E61CA}" presName="Name10" presStyleLbl="parChTrans1D2" presStyleIdx="2" presStyleCnt="3"/>
      <dgm:spPr/>
      <dgm:t>
        <a:bodyPr/>
        <a:lstStyle/>
        <a:p>
          <a:endParaRPr lang="ru-RU"/>
        </a:p>
      </dgm:t>
    </dgm:pt>
    <dgm:pt modelId="{B8F60D47-81B1-4D98-9D89-E073DE939A4E}" type="pres">
      <dgm:prSet presAssocID="{21110E1A-D5D3-4C57-AAA7-364D4C4C202E}" presName="hierRoot2" presStyleCnt="0"/>
      <dgm:spPr/>
      <dgm:t>
        <a:bodyPr/>
        <a:lstStyle/>
        <a:p>
          <a:endParaRPr lang="ru-RU"/>
        </a:p>
      </dgm:t>
    </dgm:pt>
    <dgm:pt modelId="{AB6C7142-C84D-459D-ACC6-068A4CB180DF}" type="pres">
      <dgm:prSet presAssocID="{21110E1A-D5D3-4C57-AAA7-364D4C4C202E}" presName="composite2" presStyleCnt="0"/>
      <dgm:spPr/>
      <dgm:t>
        <a:bodyPr/>
        <a:lstStyle/>
        <a:p>
          <a:endParaRPr lang="ru-RU"/>
        </a:p>
      </dgm:t>
    </dgm:pt>
    <dgm:pt modelId="{507C4F1C-DEA9-44A1-A154-B49E70AB0539}" type="pres">
      <dgm:prSet presAssocID="{21110E1A-D5D3-4C57-AAA7-364D4C4C202E}" presName="background2" presStyleLbl="node2" presStyleIdx="2" presStyleCnt="3"/>
      <dgm:spPr/>
      <dgm:t>
        <a:bodyPr/>
        <a:lstStyle/>
        <a:p>
          <a:endParaRPr lang="ru-RU"/>
        </a:p>
      </dgm:t>
    </dgm:pt>
    <dgm:pt modelId="{6DE186F1-90F8-4918-A065-C3B9F7822749}" type="pres">
      <dgm:prSet presAssocID="{21110E1A-D5D3-4C57-AAA7-364D4C4C202E}" presName="text2" presStyleLbl="fgAcc2" presStyleIdx="2" presStyleCnt="3" custScaleX="214852" custScaleY="449220" custLinFactX="-150177" custLinFactY="62150" custLinFactNeighborX="-2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919B0B-93A5-4BDF-AC5A-B25B547D2FDA}" type="pres">
      <dgm:prSet presAssocID="{21110E1A-D5D3-4C57-AAA7-364D4C4C202E}" presName="hierChild3" presStyleCnt="0"/>
      <dgm:spPr/>
      <dgm:t>
        <a:bodyPr/>
        <a:lstStyle/>
        <a:p>
          <a:endParaRPr lang="ru-RU"/>
        </a:p>
      </dgm:t>
    </dgm:pt>
  </dgm:ptLst>
  <dgm:cxnLst>
    <dgm:cxn modelId="{1B70935B-887C-4F84-8212-68D0F3F9F353}" type="presOf" srcId="{D494003D-4106-4A5F-A3D5-D20632EACF82}" destId="{A3B61CE2-6B5F-4FB0-83BD-A4F98B5BD802}" srcOrd="0" destOrd="0" presId="urn:microsoft.com/office/officeart/2005/8/layout/hierarchy1"/>
    <dgm:cxn modelId="{AAA533F3-1EB7-46F1-9CC6-AF624A298C37}" type="presOf" srcId="{A758E1C9-FEC5-464A-8C9C-2C5928788871}" destId="{F0C2FCC7-8457-46AA-B3C8-A7B375D3CD22}" srcOrd="0" destOrd="0" presId="urn:microsoft.com/office/officeart/2005/8/layout/hierarchy1"/>
    <dgm:cxn modelId="{C93151D2-D9AA-4362-ACC4-132270371B70}" srcId="{D494003D-4106-4A5F-A3D5-D20632EACF82}" destId="{21110E1A-D5D3-4C57-AAA7-364D4C4C202E}" srcOrd="2" destOrd="0" parTransId="{74192ACD-327C-4669-A606-4802463E61CA}" sibTransId="{560943AE-F18C-44B7-81A2-0E3D58EEE2A9}"/>
    <dgm:cxn modelId="{CD8BC220-A1E1-4AF2-B6A2-D0FBE2BFD302}" type="presOf" srcId="{E060982E-DCA0-4E09-AEEF-A6CBD7090408}" destId="{F5958670-3AC6-4FF9-B0AD-F37307ADD60F}" srcOrd="0" destOrd="0" presId="urn:microsoft.com/office/officeart/2005/8/layout/hierarchy1"/>
    <dgm:cxn modelId="{55A17700-8977-4446-BDFD-E474C12BE7CD}" type="presOf" srcId="{BC688534-A6AE-4C81-A587-25178CFD9818}" destId="{FCFB6837-D172-44BB-A8B1-FA736F289F62}" srcOrd="0" destOrd="0" presId="urn:microsoft.com/office/officeart/2005/8/layout/hierarchy1"/>
    <dgm:cxn modelId="{559E9CC2-8D11-4E52-8255-550C0D5FBF29}" srcId="{D494003D-4106-4A5F-A3D5-D20632EACF82}" destId="{A758E1C9-FEC5-464A-8C9C-2C5928788871}" srcOrd="1" destOrd="0" parTransId="{A976790F-617D-4395-A233-754125ED21BB}" sibTransId="{C5F672CA-FDC8-4E18-B454-6F4C3F4E0BCA}"/>
    <dgm:cxn modelId="{F0F4E1C1-5EFC-43DF-95C1-DBA77B255C5D}" srcId="{1F588F26-043A-4AFE-9D01-78118BB4AC86}" destId="{6E99C4BB-8067-4545-8DFB-56D6AD3FC5BD}" srcOrd="0" destOrd="0" parTransId="{4608BF34-434B-4AF2-A94E-8BB5F2E06C0F}" sibTransId="{8CC2039A-2750-4C6C-8C11-2CEDBA94AD70}"/>
    <dgm:cxn modelId="{D873092C-9870-4BA0-B418-8A259EA69B15}" srcId="{A758E1C9-FEC5-464A-8C9C-2C5928788871}" destId="{460B93CA-A3EB-42AD-841B-E58009ADE76E}" srcOrd="0" destOrd="0" parTransId="{B7EA1D31-2EC2-47D9-934E-CB56CA961A90}" sibTransId="{F9586E9E-0F6D-4338-A5E4-9B87B743E02A}"/>
    <dgm:cxn modelId="{6C08F521-7944-4495-B033-18BC0660A782}" type="presOf" srcId="{4608BF34-434B-4AF2-A94E-8BB5F2E06C0F}" destId="{6CE4BB8E-1773-4A08-8105-CDAAB029D77D}" srcOrd="0" destOrd="0" presId="urn:microsoft.com/office/officeart/2005/8/layout/hierarchy1"/>
    <dgm:cxn modelId="{04C844B8-8510-4537-9EF2-A0D935DDB82C}" type="presOf" srcId="{A976790F-617D-4395-A233-754125ED21BB}" destId="{845DF312-8E74-4DF0-B78C-FF500867E488}" srcOrd="0" destOrd="0" presId="urn:microsoft.com/office/officeart/2005/8/layout/hierarchy1"/>
    <dgm:cxn modelId="{6C771643-918E-4A5E-9647-603BC452DC2B}" type="presOf" srcId="{B7EA1D31-2EC2-47D9-934E-CB56CA961A90}" destId="{53923788-0921-45E2-A6F5-3D790623B8C9}" srcOrd="0" destOrd="0" presId="urn:microsoft.com/office/officeart/2005/8/layout/hierarchy1"/>
    <dgm:cxn modelId="{879B3CF1-F6DA-4432-A925-B20D070AA37A}" type="presOf" srcId="{74192ACD-327C-4669-A606-4802463E61CA}" destId="{3550DCFC-27B2-4C8F-8700-B0EA3A2DEB3E}" srcOrd="0" destOrd="0" presId="urn:microsoft.com/office/officeart/2005/8/layout/hierarchy1"/>
    <dgm:cxn modelId="{6484449C-FE80-4216-9A5A-A10889EA7C55}" srcId="{1F588F26-043A-4AFE-9D01-78118BB4AC86}" destId="{34BA3ED3-18BC-4557-BE24-57F4F9FCBEB0}" srcOrd="1" destOrd="0" parTransId="{43E261C2-685E-4C63-A18C-983CC2CB48DF}" sibTransId="{AA60A49A-F419-4C5A-B161-042FFFFBB886}"/>
    <dgm:cxn modelId="{4E67DBD1-71D0-4065-84ED-E00BC2A15D9E}" type="presOf" srcId="{34BA3ED3-18BC-4557-BE24-57F4F9FCBEB0}" destId="{3BC79879-B333-419D-942B-F1CCA43653CF}" srcOrd="0" destOrd="0" presId="urn:microsoft.com/office/officeart/2005/8/layout/hierarchy1"/>
    <dgm:cxn modelId="{09122EBE-730D-46C3-AD03-F4B5A3C56E2C}" type="presOf" srcId="{6E99C4BB-8067-4545-8DFB-56D6AD3FC5BD}" destId="{4889FF7A-DCC0-4DF1-9E24-FB55130356E9}" srcOrd="0" destOrd="0" presId="urn:microsoft.com/office/officeart/2005/8/layout/hierarchy1"/>
    <dgm:cxn modelId="{2A1F10EE-60BE-42DB-BF67-2D130385BD36}" srcId="{BC688534-A6AE-4C81-A587-25178CFD9818}" destId="{D494003D-4106-4A5F-A3D5-D20632EACF82}" srcOrd="0" destOrd="0" parTransId="{0CA15172-8899-4255-BF4A-8AED7BBF789E}" sibTransId="{EE1CF6E9-0E84-4611-8324-3CAEABD816F3}"/>
    <dgm:cxn modelId="{48867AEC-C489-4D79-AED3-B216DB3FB793}" type="presOf" srcId="{460B93CA-A3EB-42AD-841B-E58009ADE76E}" destId="{FF24EC12-0538-48AE-BDBE-1A77F567A125}" srcOrd="0" destOrd="0" presId="urn:microsoft.com/office/officeart/2005/8/layout/hierarchy1"/>
    <dgm:cxn modelId="{E872320C-FA9E-4594-9BC9-34D153647401}" type="presOf" srcId="{F62FE462-6B5B-4F0C-B2B9-405FB28FDA2C}" destId="{6C6327D1-5CAA-47D1-81A3-728F46AD19FE}" srcOrd="0" destOrd="0" presId="urn:microsoft.com/office/officeart/2005/8/layout/hierarchy1"/>
    <dgm:cxn modelId="{B9393DEC-4E9A-40C0-851B-873A3C08DC81}" type="presOf" srcId="{43E261C2-685E-4C63-A18C-983CC2CB48DF}" destId="{981FEB31-E7D4-4AA2-8B46-AB0ACEE03722}" srcOrd="0" destOrd="0" presId="urn:microsoft.com/office/officeart/2005/8/layout/hierarchy1"/>
    <dgm:cxn modelId="{9912FB03-FB6A-48E4-9139-7618A278BF46}" type="presOf" srcId="{21110E1A-D5D3-4C57-AAA7-364D4C4C202E}" destId="{6DE186F1-90F8-4918-A065-C3B9F7822749}" srcOrd="0" destOrd="0" presId="urn:microsoft.com/office/officeart/2005/8/layout/hierarchy1"/>
    <dgm:cxn modelId="{010CC78D-BCD2-484D-BC00-89A43FE5B2BE}" srcId="{1F588F26-043A-4AFE-9D01-78118BB4AC86}" destId="{4AF7AD92-4899-4F91-B8BF-BC4541A48570}" srcOrd="2" destOrd="0" parTransId="{F62FE462-6B5B-4F0C-B2B9-405FB28FDA2C}" sibTransId="{0A55ADD3-E273-4E07-BE86-529928A6A598}"/>
    <dgm:cxn modelId="{2B74CFF4-B536-48C1-99FA-06B96B9DABAB}" type="presOf" srcId="{4AF7AD92-4899-4F91-B8BF-BC4541A48570}" destId="{5F6361A6-FFAC-45A0-9D72-41A6B15A4FF3}" srcOrd="0" destOrd="0" presId="urn:microsoft.com/office/officeart/2005/8/layout/hierarchy1"/>
    <dgm:cxn modelId="{302B9193-67AF-4FDA-BBA8-91703E49572B}" srcId="{D494003D-4106-4A5F-A3D5-D20632EACF82}" destId="{1F588F26-043A-4AFE-9D01-78118BB4AC86}" srcOrd="0" destOrd="0" parTransId="{E060982E-DCA0-4E09-AEEF-A6CBD7090408}" sibTransId="{34D8E454-AA89-4FD4-9D54-BFFF2E8644FB}"/>
    <dgm:cxn modelId="{1EFCD3D4-391D-4329-91E2-C7D402BD79D5}" type="presOf" srcId="{1F588F26-043A-4AFE-9D01-78118BB4AC86}" destId="{A5E1E260-319B-4188-93FE-7FDB9EC96470}" srcOrd="0" destOrd="0" presId="urn:microsoft.com/office/officeart/2005/8/layout/hierarchy1"/>
    <dgm:cxn modelId="{8B86D131-1FE8-4A80-ABEC-3D41890570E3}" type="presParOf" srcId="{FCFB6837-D172-44BB-A8B1-FA736F289F62}" destId="{4865C4FF-B167-4017-A99E-85972679A565}" srcOrd="0" destOrd="0" presId="urn:microsoft.com/office/officeart/2005/8/layout/hierarchy1"/>
    <dgm:cxn modelId="{46C04588-9DB8-4386-9C81-D4714A46847D}" type="presParOf" srcId="{4865C4FF-B167-4017-A99E-85972679A565}" destId="{2ED39997-7C28-45F7-AF4A-8A419B20E796}" srcOrd="0" destOrd="0" presId="urn:microsoft.com/office/officeart/2005/8/layout/hierarchy1"/>
    <dgm:cxn modelId="{B674161B-8CF6-4E71-81FD-186067E6CA20}" type="presParOf" srcId="{2ED39997-7C28-45F7-AF4A-8A419B20E796}" destId="{8A80F996-E898-4817-9493-D7AC6F5AAB29}" srcOrd="0" destOrd="0" presId="urn:microsoft.com/office/officeart/2005/8/layout/hierarchy1"/>
    <dgm:cxn modelId="{5CE3CC49-7283-4037-BBBF-30B3226F1DE4}" type="presParOf" srcId="{2ED39997-7C28-45F7-AF4A-8A419B20E796}" destId="{A3B61CE2-6B5F-4FB0-83BD-A4F98B5BD802}" srcOrd="1" destOrd="0" presId="urn:microsoft.com/office/officeart/2005/8/layout/hierarchy1"/>
    <dgm:cxn modelId="{ED9B3515-C20F-4D94-A676-D905111B78E2}" type="presParOf" srcId="{4865C4FF-B167-4017-A99E-85972679A565}" destId="{3A099E6A-EC36-4045-B13C-A56D2B3C0E1D}" srcOrd="1" destOrd="0" presId="urn:microsoft.com/office/officeart/2005/8/layout/hierarchy1"/>
    <dgm:cxn modelId="{708028EA-FB33-4000-A3B6-8FE06261B3A8}" type="presParOf" srcId="{3A099E6A-EC36-4045-B13C-A56D2B3C0E1D}" destId="{F5958670-3AC6-4FF9-B0AD-F37307ADD60F}" srcOrd="0" destOrd="0" presId="urn:microsoft.com/office/officeart/2005/8/layout/hierarchy1"/>
    <dgm:cxn modelId="{8550CC73-B985-4700-BFA1-19640F0AEBC4}" type="presParOf" srcId="{3A099E6A-EC36-4045-B13C-A56D2B3C0E1D}" destId="{A38E0799-FFEC-424C-9911-7FEA24D718A7}" srcOrd="1" destOrd="0" presId="urn:microsoft.com/office/officeart/2005/8/layout/hierarchy1"/>
    <dgm:cxn modelId="{10479D77-E553-4345-B7A5-4AA6E4024C7F}" type="presParOf" srcId="{A38E0799-FFEC-424C-9911-7FEA24D718A7}" destId="{F0E9EE08-4A93-4530-9B8B-AEE0E504089C}" srcOrd="0" destOrd="0" presId="urn:microsoft.com/office/officeart/2005/8/layout/hierarchy1"/>
    <dgm:cxn modelId="{BD1BAFFD-9C67-449E-B43B-E6B715F9BE1D}" type="presParOf" srcId="{F0E9EE08-4A93-4530-9B8B-AEE0E504089C}" destId="{0F639620-7EB2-4955-A5B1-BA4BFE5D2CCC}" srcOrd="0" destOrd="0" presId="urn:microsoft.com/office/officeart/2005/8/layout/hierarchy1"/>
    <dgm:cxn modelId="{8D0A8328-D22B-4AF0-94A8-8C9DE12E6E33}" type="presParOf" srcId="{F0E9EE08-4A93-4530-9B8B-AEE0E504089C}" destId="{A5E1E260-319B-4188-93FE-7FDB9EC96470}" srcOrd="1" destOrd="0" presId="urn:microsoft.com/office/officeart/2005/8/layout/hierarchy1"/>
    <dgm:cxn modelId="{00011BFC-C02B-4053-9D6C-58E23E9DE9B5}" type="presParOf" srcId="{A38E0799-FFEC-424C-9911-7FEA24D718A7}" destId="{B5F8BF9E-4B5C-456D-B44E-B1E6E1C6917C}" srcOrd="1" destOrd="0" presId="urn:microsoft.com/office/officeart/2005/8/layout/hierarchy1"/>
    <dgm:cxn modelId="{0B15B2B0-29C4-4A10-98BD-0D0A0B394243}" type="presParOf" srcId="{B5F8BF9E-4B5C-456D-B44E-B1E6E1C6917C}" destId="{6CE4BB8E-1773-4A08-8105-CDAAB029D77D}" srcOrd="0" destOrd="0" presId="urn:microsoft.com/office/officeart/2005/8/layout/hierarchy1"/>
    <dgm:cxn modelId="{9F11D9FB-CA00-4ACA-AFD3-4D1F22B9B458}" type="presParOf" srcId="{B5F8BF9E-4B5C-456D-B44E-B1E6E1C6917C}" destId="{B7D48B0A-82A4-4304-BA59-D057084AD7EE}" srcOrd="1" destOrd="0" presId="urn:microsoft.com/office/officeart/2005/8/layout/hierarchy1"/>
    <dgm:cxn modelId="{A6DD21C9-9873-4469-9909-4B10BB3C5326}" type="presParOf" srcId="{B7D48B0A-82A4-4304-BA59-D057084AD7EE}" destId="{2F542D5E-E46F-4A41-9EAF-5FFFB871F9BA}" srcOrd="0" destOrd="0" presId="urn:microsoft.com/office/officeart/2005/8/layout/hierarchy1"/>
    <dgm:cxn modelId="{62898C00-3193-44C8-936B-489AF1674CBF}" type="presParOf" srcId="{2F542D5E-E46F-4A41-9EAF-5FFFB871F9BA}" destId="{DC6E923D-2783-499E-8E9F-B7B2BE3ED338}" srcOrd="0" destOrd="0" presId="urn:microsoft.com/office/officeart/2005/8/layout/hierarchy1"/>
    <dgm:cxn modelId="{811F2A53-9818-45B7-9CC7-A6AA6F219606}" type="presParOf" srcId="{2F542D5E-E46F-4A41-9EAF-5FFFB871F9BA}" destId="{4889FF7A-DCC0-4DF1-9E24-FB55130356E9}" srcOrd="1" destOrd="0" presId="urn:microsoft.com/office/officeart/2005/8/layout/hierarchy1"/>
    <dgm:cxn modelId="{D3979377-7F8C-469C-AF64-4148303A5247}" type="presParOf" srcId="{B7D48B0A-82A4-4304-BA59-D057084AD7EE}" destId="{2EBF20B5-3C40-44A2-9F89-046B8E34B1EF}" srcOrd="1" destOrd="0" presId="urn:microsoft.com/office/officeart/2005/8/layout/hierarchy1"/>
    <dgm:cxn modelId="{A0D50BC1-9F2B-44BE-BF9A-BFA836944EDE}" type="presParOf" srcId="{B5F8BF9E-4B5C-456D-B44E-B1E6E1C6917C}" destId="{981FEB31-E7D4-4AA2-8B46-AB0ACEE03722}" srcOrd="2" destOrd="0" presId="urn:microsoft.com/office/officeart/2005/8/layout/hierarchy1"/>
    <dgm:cxn modelId="{D78E807A-8906-4155-BF2D-F1AA679035A5}" type="presParOf" srcId="{B5F8BF9E-4B5C-456D-B44E-B1E6E1C6917C}" destId="{C6766F2A-715B-4901-9F56-A81E00F9B70B}" srcOrd="3" destOrd="0" presId="urn:microsoft.com/office/officeart/2005/8/layout/hierarchy1"/>
    <dgm:cxn modelId="{79546BA7-7C7D-47A7-80F2-EC22EAA2468B}" type="presParOf" srcId="{C6766F2A-715B-4901-9F56-A81E00F9B70B}" destId="{9FF5BBC5-1DF7-4142-B382-FA679730E433}" srcOrd="0" destOrd="0" presId="urn:microsoft.com/office/officeart/2005/8/layout/hierarchy1"/>
    <dgm:cxn modelId="{30936B0C-127E-4D71-A732-C2B35807057B}" type="presParOf" srcId="{9FF5BBC5-1DF7-4142-B382-FA679730E433}" destId="{DEB7AC5C-DFD3-4C6B-96A0-BF150ED43256}" srcOrd="0" destOrd="0" presId="urn:microsoft.com/office/officeart/2005/8/layout/hierarchy1"/>
    <dgm:cxn modelId="{B82AE2F0-D2A5-4D70-BEAA-06F8090797FB}" type="presParOf" srcId="{9FF5BBC5-1DF7-4142-B382-FA679730E433}" destId="{3BC79879-B333-419D-942B-F1CCA43653CF}" srcOrd="1" destOrd="0" presId="urn:microsoft.com/office/officeart/2005/8/layout/hierarchy1"/>
    <dgm:cxn modelId="{677FAEF0-67AF-409D-89F5-36936389B867}" type="presParOf" srcId="{C6766F2A-715B-4901-9F56-A81E00F9B70B}" destId="{9E94FDBD-FF47-430A-99C0-C03A96209DFE}" srcOrd="1" destOrd="0" presId="urn:microsoft.com/office/officeart/2005/8/layout/hierarchy1"/>
    <dgm:cxn modelId="{C2C9944B-C259-453E-80A8-42B4EADB23BC}" type="presParOf" srcId="{B5F8BF9E-4B5C-456D-B44E-B1E6E1C6917C}" destId="{6C6327D1-5CAA-47D1-81A3-728F46AD19FE}" srcOrd="4" destOrd="0" presId="urn:microsoft.com/office/officeart/2005/8/layout/hierarchy1"/>
    <dgm:cxn modelId="{1C38E59D-E0AA-413D-8DA4-50C696C57F7B}" type="presParOf" srcId="{B5F8BF9E-4B5C-456D-B44E-B1E6E1C6917C}" destId="{ABCDABFF-9256-488F-B64D-1953E89EC850}" srcOrd="5" destOrd="0" presId="urn:microsoft.com/office/officeart/2005/8/layout/hierarchy1"/>
    <dgm:cxn modelId="{89A87501-5FF7-45D4-8678-19CBA28C5EC4}" type="presParOf" srcId="{ABCDABFF-9256-488F-B64D-1953E89EC850}" destId="{E2021B65-4973-4AA1-BEC2-A6B73325251E}" srcOrd="0" destOrd="0" presId="urn:microsoft.com/office/officeart/2005/8/layout/hierarchy1"/>
    <dgm:cxn modelId="{560AB7EE-ABFC-4E74-8212-21DC09D94B98}" type="presParOf" srcId="{E2021B65-4973-4AA1-BEC2-A6B73325251E}" destId="{344DC1E0-A702-4571-9033-F5E630D916CD}" srcOrd="0" destOrd="0" presId="urn:microsoft.com/office/officeart/2005/8/layout/hierarchy1"/>
    <dgm:cxn modelId="{D3EA9A83-0A1E-4CE4-A306-D11A2B5198A7}" type="presParOf" srcId="{E2021B65-4973-4AA1-BEC2-A6B73325251E}" destId="{5F6361A6-FFAC-45A0-9D72-41A6B15A4FF3}" srcOrd="1" destOrd="0" presId="urn:microsoft.com/office/officeart/2005/8/layout/hierarchy1"/>
    <dgm:cxn modelId="{0618DCAF-8C97-4DC4-A941-53AF14CEE20E}" type="presParOf" srcId="{ABCDABFF-9256-488F-B64D-1953E89EC850}" destId="{158945E5-F397-43CA-BF27-793C1B31A611}" srcOrd="1" destOrd="0" presId="urn:microsoft.com/office/officeart/2005/8/layout/hierarchy1"/>
    <dgm:cxn modelId="{0AE1ACE3-08E6-469C-B6AD-4C4D0DE68757}" type="presParOf" srcId="{3A099E6A-EC36-4045-B13C-A56D2B3C0E1D}" destId="{845DF312-8E74-4DF0-B78C-FF500867E488}" srcOrd="2" destOrd="0" presId="urn:microsoft.com/office/officeart/2005/8/layout/hierarchy1"/>
    <dgm:cxn modelId="{604EA02C-1F29-4FB4-823A-6A852F1322BC}" type="presParOf" srcId="{3A099E6A-EC36-4045-B13C-A56D2B3C0E1D}" destId="{E8C312A8-F519-4F2D-96D5-49A7A158E274}" srcOrd="3" destOrd="0" presId="urn:microsoft.com/office/officeart/2005/8/layout/hierarchy1"/>
    <dgm:cxn modelId="{0038CB69-4A32-459B-89CB-3059F5826537}" type="presParOf" srcId="{E8C312A8-F519-4F2D-96D5-49A7A158E274}" destId="{E206C338-8279-46FA-BD59-1E149B975D75}" srcOrd="0" destOrd="0" presId="urn:microsoft.com/office/officeart/2005/8/layout/hierarchy1"/>
    <dgm:cxn modelId="{3C100EF8-88B0-4BE3-AFEB-7813CDB43AFC}" type="presParOf" srcId="{E206C338-8279-46FA-BD59-1E149B975D75}" destId="{CD78E205-8AC0-4B5D-B6F0-48A8FCBE0675}" srcOrd="0" destOrd="0" presId="urn:microsoft.com/office/officeart/2005/8/layout/hierarchy1"/>
    <dgm:cxn modelId="{AD7D48F2-A937-4D58-A19A-AACD1722F0A4}" type="presParOf" srcId="{E206C338-8279-46FA-BD59-1E149B975D75}" destId="{F0C2FCC7-8457-46AA-B3C8-A7B375D3CD22}" srcOrd="1" destOrd="0" presId="urn:microsoft.com/office/officeart/2005/8/layout/hierarchy1"/>
    <dgm:cxn modelId="{B1EF2C2D-185E-4DD5-ACFB-6CE2D6B48624}" type="presParOf" srcId="{E8C312A8-F519-4F2D-96D5-49A7A158E274}" destId="{41D72CE2-9D9B-4B93-8150-28605973F81A}" srcOrd="1" destOrd="0" presId="urn:microsoft.com/office/officeart/2005/8/layout/hierarchy1"/>
    <dgm:cxn modelId="{D17574BD-D49B-40D5-A0CA-D43E7B76B964}" type="presParOf" srcId="{41D72CE2-9D9B-4B93-8150-28605973F81A}" destId="{53923788-0921-45E2-A6F5-3D790623B8C9}" srcOrd="0" destOrd="0" presId="urn:microsoft.com/office/officeart/2005/8/layout/hierarchy1"/>
    <dgm:cxn modelId="{5A6266E5-99B3-4ADA-A5E0-B82A6BAFF2DC}" type="presParOf" srcId="{41D72CE2-9D9B-4B93-8150-28605973F81A}" destId="{6F832CA3-4CCD-42CB-A359-2EB7D647EEA6}" srcOrd="1" destOrd="0" presId="urn:microsoft.com/office/officeart/2005/8/layout/hierarchy1"/>
    <dgm:cxn modelId="{6629BDC2-F86A-4AE2-B8DE-C13B36F361B0}" type="presParOf" srcId="{6F832CA3-4CCD-42CB-A359-2EB7D647EEA6}" destId="{33B662C9-EE17-4747-BCC5-077C3D7CC7A1}" srcOrd="0" destOrd="0" presId="urn:microsoft.com/office/officeart/2005/8/layout/hierarchy1"/>
    <dgm:cxn modelId="{59D6CCCF-3119-47BC-B2E4-9B8D56C4EE23}" type="presParOf" srcId="{33B662C9-EE17-4747-BCC5-077C3D7CC7A1}" destId="{017CB642-643A-4A8B-9AD9-DAAD82558F4D}" srcOrd="0" destOrd="0" presId="urn:microsoft.com/office/officeart/2005/8/layout/hierarchy1"/>
    <dgm:cxn modelId="{8A916922-2791-4BE2-854C-D0B7AA131973}" type="presParOf" srcId="{33B662C9-EE17-4747-BCC5-077C3D7CC7A1}" destId="{FF24EC12-0538-48AE-BDBE-1A77F567A125}" srcOrd="1" destOrd="0" presId="urn:microsoft.com/office/officeart/2005/8/layout/hierarchy1"/>
    <dgm:cxn modelId="{B81F250B-511F-4535-AAA0-660F7137EEEC}" type="presParOf" srcId="{6F832CA3-4CCD-42CB-A359-2EB7D647EEA6}" destId="{02EE4726-459A-40A5-9D8C-823242D0A759}" srcOrd="1" destOrd="0" presId="urn:microsoft.com/office/officeart/2005/8/layout/hierarchy1"/>
    <dgm:cxn modelId="{37EA7028-4D19-417F-95D4-51418727A42A}" type="presParOf" srcId="{3A099E6A-EC36-4045-B13C-A56D2B3C0E1D}" destId="{3550DCFC-27B2-4C8F-8700-B0EA3A2DEB3E}" srcOrd="4" destOrd="0" presId="urn:microsoft.com/office/officeart/2005/8/layout/hierarchy1"/>
    <dgm:cxn modelId="{62996C73-D089-4468-B747-E529BD039DB2}" type="presParOf" srcId="{3A099E6A-EC36-4045-B13C-A56D2B3C0E1D}" destId="{B8F60D47-81B1-4D98-9D89-E073DE939A4E}" srcOrd="5" destOrd="0" presId="urn:microsoft.com/office/officeart/2005/8/layout/hierarchy1"/>
    <dgm:cxn modelId="{9B9B7FC4-5A0D-46C7-BD87-3F1D49CA03D9}" type="presParOf" srcId="{B8F60D47-81B1-4D98-9D89-E073DE939A4E}" destId="{AB6C7142-C84D-459D-ACC6-068A4CB180DF}" srcOrd="0" destOrd="0" presId="urn:microsoft.com/office/officeart/2005/8/layout/hierarchy1"/>
    <dgm:cxn modelId="{121161C5-DA31-47B1-8A8B-CEBB4F457C72}" type="presParOf" srcId="{AB6C7142-C84D-459D-ACC6-068A4CB180DF}" destId="{507C4F1C-DEA9-44A1-A154-B49E70AB0539}" srcOrd="0" destOrd="0" presId="urn:microsoft.com/office/officeart/2005/8/layout/hierarchy1"/>
    <dgm:cxn modelId="{00F5D945-25FC-4BD6-B42D-8365CE8A05AE}" type="presParOf" srcId="{AB6C7142-C84D-459D-ACC6-068A4CB180DF}" destId="{6DE186F1-90F8-4918-A065-C3B9F7822749}" srcOrd="1" destOrd="0" presId="urn:microsoft.com/office/officeart/2005/8/layout/hierarchy1"/>
    <dgm:cxn modelId="{996673A9-418B-4B41-8A87-8887ACE229BA}" type="presParOf" srcId="{B8F60D47-81B1-4D98-9D89-E073DE939A4E}" destId="{05919B0B-93A5-4BDF-AC5A-B25B547D2FD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DE0FB-D877-4F7B-8EFE-2E72FFDDF8EA}" type="datetimeFigureOut">
              <a:rPr lang="ru-RU" smtClean="0"/>
              <a:t>11.09.2023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3C855-EC6D-4C99-ADC8-7A207AC7009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434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11.09.2023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11.09.2023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11.09.2023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11.09.2023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11.09.2023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11.09.2023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11.09.2023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11.09.2023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11.09.2023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11.09.2023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2201-D13A-4A4E-85CD-7146285C615E}" type="datetimeFigureOut">
              <a:rPr lang="ru-RU" smtClean="0"/>
              <a:pPr/>
              <a:t>11.09.2023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642201-D13A-4A4E-85CD-7146285C615E}" type="datetimeFigureOut">
              <a:rPr lang="ru-RU" smtClean="0"/>
              <a:pPr/>
              <a:t>11.09.2023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E628B0-E6F8-4900-AFC0-DCA39926027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836712"/>
            <a:ext cx="799288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Образовательная программа дошкольного образования, адаптированная для обучающихся с ограниченными возможностями здоровья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(с нарушением опорно-двигательного аппарата) 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/>
              <a:t>Государственного бюджетного дошкольного образовательного учреждения детский сад № 101 компенсирующего вида Фрунзенского района Санкт-Петербурга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(Краткая презентация)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5373216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192281, Санкт-Петербург</a:t>
            </a:r>
            <a:r>
              <a:rPr kumimoji="0" lang="ru-RU" sz="12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ул. </a:t>
            </a:r>
            <a:r>
              <a:rPr kumimoji="0" lang="ru-RU" sz="120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Купчинская</a:t>
            </a: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д. 17, к.3. литер А.</a:t>
            </a: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3675213"/>
            <a:ext cx="2436393" cy="1667814"/>
          </a:xfrm>
          <a:prstGeom prst="ellipse">
            <a:avLst/>
          </a:prstGeom>
          <a:ln w="63500" cap="rnd">
            <a:solidFill>
              <a:srgbClr val="FFCC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3429000"/>
            <a:ext cx="194421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user\Мои документы\старший воспитатель\фотографии\ПРЕЗЕНТАЦИЯ\IMG_3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48679" y="-4419872"/>
            <a:ext cx="1620131" cy="1080000"/>
          </a:xfrm>
          <a:prstGeom prst="rect">
            <a:avLst/>
          </a:prstGeom>
          <a:noFill/>
        </p:spPr>
      </p:pic>
      <p:pic>
        <p:nvPicPr>
          <p:cNvPr id="9" name="Picture 3" descr="C:\Documents and Settings\user\Мои документы\старший воспитатель\фотографии\ПРЕЗЕНТАЦИЯ\IMG_3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96279" y="-4267472"/>
            <a:ext cx="1620131" cy="10800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3" y="3311822"/>
            <a:ext cx="2016224" cy="1413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5067104"/>
            <a:ext cx="2016224" cy="1314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4984030"/>
            <a:ext cx="2074540" cy="139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23528" y="548680"/>
            <a:ext cx="8496944" cy="60607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ВОСПИТАТЕЛЬНО-ОБРАЗОВАТЕЛЬНОЙ  РАБОТЫ ПО ОБРАЗОВАТЕЛЬНЫМ ОБЛАСТЯМ</a:t>
            </a:r>
            <a:endParaRPr kumimoji="0" lang="ru-RU" sz="12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Содержание Программы обеспечивает развитие личности, мотивации и способностей детей в различных видах деятельности и охватывает следующие образовательные области: </a:t>
            </a:r>
            <a:endParaRPr kumimoji="0" lang="ru-RU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altLang="ko-KR" sz="1200" b="1" dirty="0" smtClean="0">
                <a:latin typeface="Times New Roman" pitchFamily="18" charset="0"/>
                <a:cs typeface="Times New Roman" pitchFamily="18" charset="0"/>
              </a:rPr>
              <a:t> социально-коммуникативное развитие;</a:t>
            </a:r>
          </a:p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altLang="ko-KR" sz="1200" b="1" dirty="0" smtClean="0">
                <a:latin typeface="Times New Roman" pitchFamily="18" charset="0"/>
                <a:cs typeface="Times New Roman" pitchFamily="18" charset="0"/>
              </a:rPr>
              <a:t> познавательное развитие;</a:t>
            </a:r>
          </a:p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altLang="ko-KR" sz="1200" b="1" dirty="0" smtClean="0">
                <a:latin typeface="Times New Roman" pitchFamily="18" charset="0"/>
                <a:cs typeface="Times New Roman" pitchFamily="18" charset="0"/>
              </a:rPr>
              <a:t> речевое развитие;</a:t>
            </a:r>
          </a:p>
          <a:p>
            <a:pPr lvl="0" indent="4508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altLang="ko-KR" sz="1200" b="1" dirty="0" smtClean="0">
                <a:latin typeface="Times New Roman" pitchFamily="18" charset="0"/>
                <a:cs typeface="Times New Roman" pitchFamily="18" charset="0"/>
              </a:rPr>
              <a:t> художественно ‑ эстетическое развитие;</a:t>
            </a:r>
          </a:p>
          <a:p>
            <a:pPr>
              <a:buFont typeface="Wingdings" pitchFamily="2" charset="2"/>
              <a:buChar char="q"/>
            </a:pPr>
            <a:r>
              <a:rPr lang="ru-RU" altLang="ko-KR" sz="1200" b="1" dirty="0" smtClean="0">
                <a:latin typeface="Times New Roman" pitchFamily="18" charset="0"/>
                <a:cs typeface="Times New Roman" pitchFamily="18" charset="0"/>
              </a:rPr>
              <a:t>         физическое развитие.</a:t>
            </a:r>
          </a:p>
          <a:p>
            <a:pPr indent="457200">
              <a:lnSpc>
                <a:spcPct val="150000"/>
              </a:lnSpc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 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направлено на усвоение норм и ценностей, принятых в обществе, включая 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моральные и нравственные  ценности; развитие общения и взаимодействия ребёнка со взрослыми и   сверстниками; становление самостоятельности, целенаправленности 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собственных действий; развитие социального и эмоционального  интеллекта, эмоциональной отзывчивости, сопереживания, формирование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готовности к совместной деятельности со сверстниками, формирование  уважительного отношения и чувства  принадлежности к своей семье и к сообществу детей и взрослых в Организации; формирование позитивных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установок к различным видам труда и творчества; формирование основ   безопасного поведения в быту, социуме, природе.</a:t>
            </a:r>
          </a:p>
          <a:p>
            <a:pPr indent="457200">
              <a:lnSpc>
                <a:spcPct val="15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Познавательное развитие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предполагает развитие интересов детей, любознательности и познавательной мотивации; формирование познавательных  действий, становление сознания; развитие воображения и творческой  активности; формирование первичных представлений о себе, других людях, объектах окружающего мира, о свойствах и отношениях объектов окружающего мира (форме, цвете, размере, материале, звучании, ритме, темпе, количестве, числе, части и целом, пространстве и времени, движении и   покое, причинах и следствиях и др.), о малой родине и Отечестве,  представлений о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ценностях нашего народа, об отечественных   традициях и праздниках, о планете Земля как общем доме людей, об особенностях её природы, многообразии стран и народов мира.</a:t>
            </a:r>
            <a:endParaRPr kumimoji="0" lang="ru-RU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Documents and Settings\user\Мои документы\старший воспитатель\фотографии\ПРЕЗЕНТАЦИЯ\IMG_288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6445224" y="-2763688"/>
            <a:ext cx="3780000" cy="2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2281" y="1340768"/>
            <a:ext cx="1440160" cy="134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385139"/>
            <a:ext cx="1872208" cy="126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12792"/>
            <a:ext cx="8784976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Речевое развитие включает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владение речью как средством общения и культуры; обогащение активного словаря; развитие связной, грамматически правильной диалогической и монологической речи; развитие речевого творчества; развитие звуковой и интонационной культуры речи, фонематического слуха; знакомство с книжной культурой, детской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литературой, понимание на слух текстов различных жанров  детской  литературы; формирование звуковой аналитико-синтетической активности как  предпосылки обучения грамоте.</a:t>
            </a: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предполагает развитие предпосылок   ценностно- смыслового восприятия и понимания произведений  искусства (словесного, музыкального, изобразительного), мира природы;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становление эстетического отношения к окружающему миру; 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Формирование элементарных представлений о видах искусства; восприятие  музыки, художественной литературы, фольклора; стимулирование  сопереживания персонажам   художественных произведений; реализацию  самостоятельной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творческой деятельности детей (изобразительной, конструктивно-модельной, 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музыкальной и др.).</a:t>
            </a: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2492896"/>
            <a:ext cx="2016224" cy="158417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101" y="4509123"/>
            <a:ext cx="240026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4561207"/>
            <a:ext cx="2448272" cy="16240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4561207"/>
            <a:ext cx="2304256" cy="16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59093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включает приобретение опыта в следующих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видах  деятельности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детей: двигательной, в том числе связанной 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выполнением  упражнений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направленных на развитие таких физических качеств,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как координация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и гибкость; способствующих правильному 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формированию  опорно-двигательной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системы организма, развитию равновесия,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координации  движения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крупной и мелкой моторики обеих рук, а также с правильным,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  наносящем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ущерба организму, выполнением основных движений (ходьба,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бег,  мягкие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прыжки, повороты в обе стороны), формирование 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начальных  представлений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 некоторых видах спорта, овладение подвижными играми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  правилами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 становление целенаправленности и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двигательной   сфере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 становление ценностей здорового образа жизни, овладение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его  элементарными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нормами и правилами (в питании, двигательном режиме,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закаливании, при формировании полезных привычек и др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>
              <a:lnSpc>
                <a:spcPct val="150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95" y="4653136"/>
            <a:ext cx="2549517" cy="161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3009495"/>
            <a:ext cx="2511963" cy="1510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3058553"/>
            <a:ext cx="2593446" cy="1460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1968" y="4653136"/>
            <a:ext cx="2456990" cy="1629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3645024"/>
            <a:ext cx="2549972" cy="1574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431760"/>
            <a:ext cx="8496944" cy="32316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по профессиональной коррекции нарушений развития детей с ОВЗ</a:t>
            </a:r>
            <a:endParaRPr lang="ru-RU" sz="1200" b="1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Коррекционная работа  направлены на:</a:t>
            </a:r>
            <a:endParaRPr lang="ru-RU" sz="12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ыявление особых образовательных потребностей детей с ограниченными возможностями здоровья, обусловленных  недостатками в их физическом и ( или) психическом развитии;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своение детьми с ограниченными возможностями здоровья Программы, их разностороннее развитие с учетом возрастных  и индивидуальных особенностей и особых образовательных потребностей, социальной адаптации.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существление индивидуально ориентированной психолого-медико- педагогической помощи детям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ограниченными возможностями здоровья с учетом особенностей психофизического развития и индивидуальных  возможностей детей ( в соответствии с рекомендациями </a:t>
            </a:r>
            <a:r>
              <a:rPr lang="ru-RU" sz="1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комиссии); 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коррекции нарушений развития различных категорий детей с ограниченными возможностями  здоровья,  оказание им квалифицированной помощи в освоении Программы;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 перечисленные задачи решаются коллективом  дошкольного учреждения, расширенным родительским активом и всеми заинтересованными лицами, оказывающи­ми содействие в воспитании детей данной категории. Программа коррекционной работы специалистов и воспитателей ДОУ на дошкольной ступени образования включает в себя взаимосвязанные направления.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Данные направления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отражают её основное содержание:</a:t>
            </a: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684584" y="-1387226"/>
            <a:ext cx="28803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411418"/>
              </p:ext>
            </p:extLst>
          </p:nvPr>
        </p:nvGraphicFramePr>
        <p:xfrm>
          <a:off x="395538" y="3480961"/>
          <a:ext cx="8424935" cy="324901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560175"/>
                <a:gridCol w="1372952"/>
                <a:gridCol w="1372952"/>
                <a:gridCol w="1372952"/>
                <a:gridCol w="1372952"/>
                <a:gridCol w="1372952"/>
              </a:tblGrid>
              <a:tr h="524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Направления работы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Учитель-логопед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Учитель-дефектолог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Педагог-психолог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Инструктор физкультуры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</a:rPr>
                        <a:t>Музыкальный руководитель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/>
                        <a:t>диагностическая работа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/>
                        <a:t>обеспечивает  проведение  комплексного обследования и подготовку рекомендаций по оказанию детям </a:t>
                      </a:r>
                      <a:r>
                        <a:rPr lang="ru-RU" sz="1200" dirty="0" err="1"/>
                        <a:t>психолого-медико</a:t>
                      </a:r>
                      <a:r>
                        <a:rPr lang="ru-RU" sz="1200" dirty="0"/>
                        <a:t> – педагогической помощи в условиях образовательного учреждения</a:t>
                      </a:r>
                      <a:r>
                        <a:rPr lang="ru-RU" sz="1200" dirty="0" smtClean="0"/>
                        <a:t>;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4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 err="1"/>
                        <a:t>коррекционно</a:t>
                      </a:r>
                      <a:r>
                        <a:rPr lang="ru-RU" sz="1200" b="1" dirty="0"/>
                        <a:t>- развивающая работа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обеспечивает своевременную специализированную помощь в освоении содержания обучения и коррекцию недостатков детей с ОВЗ и инвалидов  в условиях дошкольного образовательного учреждения, способствует формированию коммуникативных, регулятивных, личностных, познавательных навыков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21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/>
                        <a:t>консультативная работа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обеспечивает непрерывность специального сопровождения детей с ОВЗ и их семей по вопросам реализации дифференцированных </a:t>
                      </a:r>
                      <a:r>
                        <a:rPr kumimoji="0" lang="ru-RU" sz="1200" kern="1200" dirty="0" err="1" smtClean="0"/>
                        <a:t>психолого</a:t>
                      </a:r>
                      <a:r>
                        <a:rPr kumimoji="0" lang="ru-RU" sz="1200" kern="1200" dirty="0" smtClean="0"/>
                        <a:t>- педагогических условий обучения, воспитания, коррекции, развития и социализации воспитанников;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21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/>
                        <a:t>информационно – просветительская работа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/>
                        <a:t>направлена на разъяснительную деятельность по вопросам, связанным с особенностями образовательного процесса для детей с ОВЗ, их родителями (законными представителями), педагогическими работниками</a:t>
                      </a:r>
                      <a:r>
                        <a:rPr lang="ru-RU" sz="1200" dirty="0" smtClean="0"/>
                        <a:t>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77920885"/>
              </p:ext>
            </p:extLst>
          </p:nvPr>
        </p:nvGraphicFramePr>
        <p:xfrm>
          <a:off x="0" y="836712"/>
          <a:ext cx="9067800" cy="4074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536" y="2949915"/>
            <a:ext cx="849694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работы по комплексному сопровождению развития ребёнка базируется на интеграции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модульной системы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 специалистов в виде взаимодействующих модулей с чётким определением задач каждого.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Решение конкретных задач коррекционно-развивающей работы, обозначенных в каждом разделе «Программы», возможно лишь при условии комплексного подхода к воспитанию и образованию, тесной взаимосвязи в работе всех специалистов (учителя-логопеда, педагога-психолога, воспитателей и педагогов дополнительного образования) дошкольной организации, а также при участии родителей в реализации программных требований.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87" name="Rectangle 8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5601" name="Полотно 172"/>
          <p:cNvGrpSpPr>
            <a:grpSpLocks/>
          </p:cNvGrpSpPr>
          <p:nvPr/>
        </p:nvGrpSpPr>
        <p:grpSpPr bwMode="auto">
          <a:xfrm>
            <a:off x="1" y="404664"/>
            <a:ext cx="9144000" cy="6264696"/>
            <a:chOff x="0" y="0"/>
            <a:chExt cx="98336" cy="59436"/>
          </a:xfrm>
        </p:grpSpPr>
        <p:sp>
          <p:nvSpPr>
            <p:cNvPr id="25686" name="AutoShape 8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8336" cy="59436"/>
            </a:xfrm>
            <a:prstGeom prst="rect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85" name="Oval 4"/>
            <p:cNvSpPr>
              <a:spLocks noChangeArrowheads="1"/>
            </p:cNvSpPr>
            <p:nvPr/>
          </p:nvSpPr>
          <p:spPr bwMode="auto">
            <a:xfrm>
              <a:off x="42295" y="0"/>
              <a:ext cx="18289" cy="17141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FFCC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28398" dir="1593903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84" name="Oval 5"/>
            <p:cNvSpPr>
              <a:spLocks noChangeArrowheads="1"/>
            </p:cNvSpPr>
            <p:nvPr/>
          </p:nvSpPr>
          <p:spPr bwMode="auto">
            <a:xfrm>
              <a:off x="43428" y="6859"/>
              <a:ext cx="16009" cy="34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РЕБЁНОК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83" name="Oval 6"/>
            <p:cNvSpPr>
              <a:spLocks noChangeArrowheads="1"/>
            </p:cNvSpPr>
            <p:nvPr/>
          </p:nvSpPr>
          <p:spPr bwMode="auto">
            <a:xfrm>
              <a:off x="4572" y="32000"/>
              <a:ext cx="30858" cy="456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Инструктор по </a:t>
              </a:r>
              <a:r>
                <a:rPr lang="ru-RU" sz="11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физической культуре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82" name="Oval 7"/>
            <p:cNvSpPr>
              <a:spLocks noChangeArrowheads="1"/>
            </p:cNvSpPr>
            <p:nvPr/>
          </p:nvSpPr>
          <p:spPr bwMode="auto">
            <a:xfrm>
              <a:off x="66199" y="29299"/>
              <a:ext cx="28759" cy="610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Старший воспитатель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81" name="Oval 8"/>
            <p:cNvSpPr>
              <a:spLocks noChangeArrowheads="1"/>
            </p:cNvSpPr>
            <p:nvPr/>
          </p:nvSpPr>
          <p:spPr bwMode="auto">
            <a:xfrm>
              <a:off x="69729" y="0"/>
              <a:ext cx="25229" cy="4566"/>
            </a:xfrm>
            <a:prstGeom prst="ellipse">
              <a:avLst/>
            </a:prstGeom>
            <a:gradFill rotWithShape="0">
              <a:gsLst>
                <a:gs pos="0">
                  <a:srgbClr val="FABF8F"/>
                </a:gs>
                <a:gs pos="50000">
                  <a:srgbClr val="F79646"/>
                </a:gs>
                <a:gs pos="100000">
                  <a:srgbClr val="FABF8F"/>
                </a:gs>
              </a:gsLst>
              <a:lin ang="5400000" scaled="1"/>
            </a:gradFill>
            <a:ln w="12700">
              <a:solidFill>
                <a:srgbClr val="F79646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Учитель-логопед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80" name="Oval 9"/>
            <p:cNvSpPr>
              <a:spLocks noChangeArrowheads="1"/>
            </p:cNvSpPr>
            <p:nvPr/>
          </p:nvSpPr>
          <p:spPr bwMode="auto">
            <a:xfrm>
              <a:off x="4572" y="0"/>
              <a:ext cx="29712" cy="4564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Педагог-психолог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79" name="Oval 10"/>
            <p:cNvSpPr>
              <a:spLocks noChangeArrowheads="1"/>
            </p:cNvSpPr>
            <p:nvPr/>
          </p:nvSpPr>
          <p:spPr bwMode="auto">
            <a:xfrm>
              <a:off x="65716" y="43434"/>
              <a:ext cx="29242" cy="4553"/>
            </a:xfrm>
            <a:prstGeom prst="ellipse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solidFill>
                <a:srgbClr val="9BBB59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Медицинские работники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78" name="Oval 11"/>
            <p:cNvSpPr>
              <a:spLocks noChangeArrowheads="1"/>
            </p:cNvSpPr>
            <p:nvPr/>
          </p:nvSpPr>
          <p:spPr bwMode="auto">
            <a:xfrm>
              <a:off x="42297" y="22866"/>
              <a:ext cx="18276" cy="6433"/>
            </a:xfrm>
            <a:prstGeom prst="ellipse">
              <a:avLst/>
            </a:prstGeom>
            <a:gradFill rotWithShape="0">
              <a:gsLst>
                <a:gs pos="0">
                  <a:srgbClr val="FFFFFF">
                    <a:alpha val="99001"/>
                  </a:srgbClr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Музыкальный 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руководитель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77" name="AutoShape 12"/>
            <p:cNvSpPr>
              <a:spLocks noChangeArrowheads="1"/>
            </p:cNvSpPr>
            <p:nvPr/>
          </p:nvSpPr>
          <p:spPr bwMode="auto">
            <a:xfrm>
              <a:off x="0" y="18858"/>
              <a:ext cx="20568" cy="28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Анкетирование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76" name="AutoShape 13"/>
            <p:cNvSpPr>
              <a:spLocks noChangeArrowheads="1"/>
            </p:cNvSpPr>
            <p:nvPr/>
          </p:nvSpPr>
          <p:spPr bwMode="auto">
            <a:xfrm>
              <a:off x="0" y="8476"/>
              <a:ext cx="20568" cy="297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Консультации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75" name="AutoShape 14"/>
            <p:cNvSpPr>
              <a:spLocks noChangeArrowheads="1"/>
            </p:cNvSpPr>
            <p:nvPr/>
          </p:nvSpPr>
          <p:spPr bwMode="auto">
            <a:xfrm>
              <a:off x="0" y="10765"/>
              <a:ext cx="10290" cy="29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Семинары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74" name="AutoShape 15"/>
            <p:cNvSpPr>
              <a:spLocks noChangeArrowheads="1"/>
            </p:cNvSpPr>
            <p:nvPr/>
          </p:nvSpPr>
          <p:spPr bwMode="auto">
            <a:xfrm>
              <a:off x="29" y="13142"/>
              <a:ext cx="20568" cy="285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Психодиагностика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73" name="AutoShape 16"/>
            <p:cNvSpPr>
              <a:spLocks noChangeArrowheads="1"/>
            </p:cNvSpPr>
            <p:nvPr/>
          </p:nvSpPr>
          <p:spPr bwMode="auto">
            <a:xfrm>
              <a:off x="26" y="15997"/>
              <a:ext cx="20568" cy="265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Текущее обследование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72" name="AutoShape 17"/>
            <p:cNvSpPr>
              <a:spLocks noChangeArrowheads="1"/>
            </p:cNvSpPr>
            <p:nvPr/>
          </p:nvSpPr>
          <p:spPr bwMode="auto">
            <a:xfrm>
              <a:off x="363" y="5620"/>
              <a:ext cx="20568" cy="285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000"/>
                </a:gs>
                <a:gs pos="100000">
                  <a:srgbClr val="FFC000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Психопросвещение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71" name="AutoShape 18"/>
            <p:cNvSpPr>
              <a:spLocks noChangeArrowheads="1"/>
            </p:cNvSpPr>
            <p:nvPr/>
          </p:nvSpPr>
          <p:spPr bwMode="auto">
            <a:xfrm>
              <a:off x="0" y="21713"/>
              <a:ext cx="10290" cy="456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Соц. адаптация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70" name="AutoShape 19"/>
            <p:cNvSpPr>
              <a:spLocks noChangeArrowheads="1"/>
            </p:cNvSpPr>
            <p:nvPr/>
          </p:nvSpPr>
          <p:spPr bwMode="auto">
            <a:xfrm>
              <a:off x="20931" y="5524"/>
              <a:ext cx="20192" cy="29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000"/>
                </a:gs>
                <a:gs pos="100000">
                  <a:srgbClr val="FFC000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Психопрофилактика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69" name="AutoShape 20"/>
            <p:cNvSpPr>
              <a:spLocks noChangeArrowheads="1"/>
            </p:cNvSpPr>
            <p:nvPr/>
          </p:nvSpPr>
          <p:spPr bwMode="auto">
            <a:xfrm>
              <a:off x="20931" y="8475"/>
              <a:ext cx="20406" cy="294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Практикумы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68" name="AutoShape 21"/>
            <p:cNvSpPr>
              <a:spLocks noChangeArrowheads="1"/>
            </p:cNvSpPr>
            <p:nvPr/>
          </p:nvSpPr>
          <p:spPr bwMode="auto">
            <a:xfrm>
              <a:off x="10290" y="10764"/>
              <a:ext cx="10278" cy="248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Лекции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67" name="AutoShape 22"/>
            <p:cNvSpPr>
              <a:spLocks noChangeArrowheads="1"/>
            </p:cNvSpPr>
            <p:nvPr/>
          </p:nvSpPr>
          <p:spPr bwMode="auto">
            <a:xfrm>
              <a:off x="20568" y="10765"/>
              <a:ext cx="10290" cy="29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Всеобуч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66" name="AutoShape 23"/>
            <p:cNvSpPr>
              <a:spLocks noChangeArrowheads="1"/>
            </p:cNvSpPr>
            <p:nvPr/>
          </p:nvSpPr>
          <p:spPr bwMode="auto">
            <a:xfrm>
              <a:off x="30858" y="10765"/>
              <a:ext cx="10291" cy="29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Информация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65" name="AutoShape 24"/>
            <p:cNvSpPr>
              <a:spLocks noChangeArrowheads="1"/>
            </p:cNvSpPr>
            <p:nvPr/>
          </p:nvSpPr>
          <p:spPr bwMode="auto">
            <a:xfrm>
              <a:off x="20554" y="13716"/>
              <a:ext cx="20945" cy="276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Психокоррекция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64" name="AutoShape 25"/>
            <p:cNvSpPr>
              <a:spLocks noChangeArrowheads="1"/>
            </p:cNvSpPr>
            <p:nvPr/>
          </p:nvSpPr>
          <p:spPr bwMode="auto">
            <a:xfrm>
              <a:off x="20516" y="15713"/>
              <a:ext cx="20908" cy="341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Развитие психических функций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63" name="AutoShape 26"/>
            <p:cNvSpPr>
              <a:spLocks noChangeArrowheads="1"/>
            </p:cNvSpPr>
            <p:nvPr/>
          </p:nvSpPr>
          <p:spPr bwMode="auto">
            <a:xfrm>
              <a:off x="10290" y="21712"/>
              <a:ext cx="10264" cy="456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Эмоц. Комфорт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62" name="AutoShape 27"/>
            <p:cNvSpPr>
              <a:spLocks noChangeArrowheads="1"/>
            </p:cNvSpPr>
            <p:nvPr/>
          </p:nvSpPr>
          <p:spPr bwMode="auto">
            <a:xfrm>
              <a:off x="20516" y="19129"/>
              <a:ext cx="20555" cy="285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Взаимодействие с родителями</a:t>
              </a:r>
              <a:endPara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61" name="AutoShape 28"/>
            <p:cNvSpPr>
              <a:spLocks noChangeArrowheads="1"/>
            </p:cNvSpPr>
            <p:nvPr/>
          </p:nvSpPr>
          <p:spPr bwMode="auto">
            <a:xfrm>
              <a:off x="20568" y="21715"/>
              <a:ext cx="10290" cy="597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Тренинги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60" name="AutoShape 29"/>
            <p:cNvSpPr>
              <a:spLocks noChangeArrowheads="1"/>
            </p:cNvSpPr>
            <p:nvPr/>
          </p:nvSpPr>
          <p:spPr bwMode="auto">
            <a:xfrm>
              <a:off x="30858" y="21717"/>
              <a:ext cx="10291" cy="456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Занятия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59" name="AutoShape 30"/>
            <p:cNvSpPr>
              <a:spLocks noChangeArrowheads="1"/>
            </p:cNvSpPr>
            <p:nvPr/>
          </p:nvSpPr>
          <p:spPr bwMode="auto">
            <a:xfrm>
              <a:off x="0" y="39996"/>
              <a:ext cx="20568" cy="286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Просвещение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58" name="AutoShape 31"/>
            <p:cNvSpPr>
              <a:spLocks noChangeArrowheads="1"/>
            </p:cNvSpPr>
            <p:nvPr/>
          </p:nvSpPr>
          <p:spPr bwMode="auto">
            <a:xfrm>
              <a:off x="20931" y="39996"/>
              <a:ext cx="20568" cy="429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Диагностика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57" name="AutoShape 32"/>
            <p:cNvSpPr>
              <a:spLocks noChangeArrowheads="1"/>
            </p:cNvSpPr>
            <p:nvPr/>
          </p:nvSpPr>
          <p:spPr bwMode="auto">
            <a:xfrm>
              <a:off x="0" y="42861"/>
              <a:ext cx="20568" cy="285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BBB59"/>
                </a:gs>
                <a:gs pos="100000">
                  <a:srgbClr val="9BBB59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Консультации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56" name="AutoShape 33"/>
            <p:cNvSpPr>
              <a:spLocks noChangeArrowheads="1"/>
            </p:cNvSpPr>
            <p:nvPr/>
          </p:nvSpPr>
          <p:spPr bwMode="auto">
            <a:xfrm>
              <a:off x="20568" y="43435"/>
              <a:ext cx="20568" cy="571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8064A2">
                    <a:gamma/>
                    <a:tint val="20000"/>
                    <a:invGamma/>
                  </a:srgbClr>
                </a:gs>
                <a:gs pos="100000">
                  <a:srgbClr val="8064A2"/>
                </a:gs>
              </a:gsLst>
              <a:lin ang="5400000" scaled="1"/>
            </a:gradFill>
            <a:ln w="38100">
              <a:solidFill>
                <a:srgbClr val="F2F2F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Текущее обследование физического развития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55" name="AutoShape 34"/>
            <p:cNvSpPr>
              <a:spLocks noChangeArrowheads="1"/>
            </p:cNvSpPr>
            <p:nvPr/>
          </p:nvSpPr>
          <p:spPr bwMode="auto">
            <a:xfrm>
              <a:off x="9674" y="45718"/>
              <a:ext cx="10880" cy="343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BBB59"/>
                </a:gs>
                <a:gs pos="100000">
                  <a:srgbClr val="9BBB59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Рекомендации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54" name="AutoShape 35"/>
            <p:cNvSpPr>
              <a:spLocks noChangeArrowheads="1"/>
            </p:cNvSpPr>
            <p:nvPr/>
          </p:nvSpPr>
          <p:spPr bwMode="auto">
            <a:xfrm>
              <a:off x="0" y="45718"/>
              <a:ext cx="8900" cy="343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BBB59"/>
                </a:gs>
                <a:gs pos="100000">
                  <a:srgbClr val="9BBB59">
                    <a:gamma/>
                    <a:tint val="20000"/>
                    <a:invGamma/>
                  </a:srgbClr>
                </a:gs>
              </a:gsLst>
              <a:lin ang="0" scaled="1"/>
            </a:gradFill>
            <a:ln w="38100">
              <a:solidFill>
                <a:srgbClr val="F2F2F2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Семинары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53" name="AutoShape 36"/>
            <p:cNvSpPr>
              <a:spLocks noChangeArrowheads="1"/>
            </p:cNvSpPr>
            <p:nvPr/>
          </p:nvSpPr>
          <p:spPr bwMode="auto">
            <a:xfrm>
              <a:off x="0" y="49153"/>
              <a:ext cx="41149" cy="342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Коррекция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50" name="AutoShape 39"/>
            <p:cNvSpPr>
              <a:spLocks noChangeArrowheads="1"/>
            </p:cNvSpPr>
            <p:nvPr/>
          </p:nvSpPr>
          <p:spPr bwMode="auto">
            <a:xfrm>
              <a:off x="0" y="53622"/>
              <a:ext cx="41149" cy="58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Осуществление лечебной и коррекционно-восстановительной</a:t>
              </a:r>
              <a:r>
                <a:rPr kumimoji="0" lang="ru-RU" sz="1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работы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Формирование двигательного и гигиенического режимов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4" name="Line 40"/>
            <p:cNvSpPr>
              <a:spLocks noChangeShapeType="1"/>
            </p:cNvSpPr>
            <p:nvPr/>
          </p:nvSpPr>
          <p:spPr bwMode="auto">
            <a:xfrm>
              <a:off x="34548" y="2035"/>
              <a:ext cx="9144" cy="22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Line 41"/>
            <p:cNvSpPr>
              <a:spLocks noChangeShapeType="1"/>
            </p:cNvSpPr>
            <p:nvPr/>
          </p:nvSpPr>
          <p:spPr bwMode="auto">
            <a:xfrm flipV="1">
              <a:off x="35430" y="26292"/>
              <a:ext cx="190" cy="79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" name="Line 42"/>
            <p:cNvSpPr>
              <a:spLocks noChangeShapeType="1"/>
            </p:cNvSpPr>
            <p:nvPr/>
          </p:nvSpPr>
          <p:spPr bwMode="auto">
            <a:xfrm flipH="1">
              <a:off x="58291" y="2282"/>
              <a:ext cx="11437" cy="11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Line 43"/>
            <p:cNvSpPr>
              <a:spLocks noChangeShapeType="1"/>
            </p:cNvSpPr>
            <p:nvPr/>
          </p:nvSpPr>
          <p:spPr bwMode="auto">
            <a:xfrm flipH="1" flipV="1">
              <a:off x="51366" y="17139"/>
              <a:ext cx="23" cy="57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45" name="AutoShape 44"/>
            <p:cNvSpPr>
              <a:spLocks noChangeArrowheads="1"/>
            </p:cNvSpPr>
            <p:nvPr/>
          </p:nvSpPr>
          <p:spPr bwMode="auto">
            <a:xfrm>
              <a:off x="61717" y="5620"/>
              <a:ext cx="18289" cy="35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Просвещение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44" name="AutoShape 45"/>
            <p:cNvSpPr>
              <a:spLocks noChangeArrowheads="1"/>
            </p:cNvSpPr>
            <p:nvPr/>
          </p:nvSpPr>
          <p:spPr bwMode="auto">
            <a:xfrm>
              <a:off x="80006" y="5619"/>
              <a:ext cx="17815" cy="285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Профилактика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43" name="AutoShape 46"/>
            <p:cNvSpPr>
              <a:spLocks noChangeArrowheads="1"/>
            </p:cNvSpPr>
            <p:nvPr/>
          </p:nvSpPr>
          <p:spPr bwMode="auto">
            <a:xfrm>
              <a:off x="61717" y="8475"/>
              <a:ext cx="18289" cy="295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Консультации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42" name="AutoShape 47"/>
            <p:cNvSpPr>
              <a:spLocks noChangeArrowheads="1"/>
            </p:cNvSpPr>
            <p:nvPr/>
          </p:nvSpPr>
          <p:spPr bwMode="auto">
            <a:xfrm>
              <a:off x="80045" y="8285"/>
              <a:ext cx="17776" cy="313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ABF8F"/>
                </a:gs>
                <a:gs pos="100000">
                  <a:srgbClr val="FABF8F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F79646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Информация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41" name="AutoShape 48"/>
            <p:cNvSpPr>
              <a:spLocks noChangeArrowheads="1"/>
            </p:cNvSpPr>
            <p:nvPr/>
          </p:nvSpPr>
          <p:spPr bwMode="auto">
            <a:xfrm>
              <a:off x="61717" y="11421"/>
              <a:ext cx="18275" cy="248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C0D9"/>
                </a:gs>
              </a:gsLst>
              <a:lin ang="54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Семинары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40" name="AutoShape 49"/>
            <p:cNvSpPr>
              <a:spLocks noChangeArrowheads="1"/>
            </p:cNvSpPr>
            <p:nvPr/>
          </p:nvSpPr>
          <p:spPr bwMode="auto">
            <a:xfrm>
              <a:off x="80006" y="11435"/>
              <a:ext cx="17815" cy="247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ABF8F"/>
                </a:gs>
                <a:gs pos="100000">
                  <a:srgbClr val="FABF8F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12700">
              <a:solidFill>
                <a:srgbClr val="F79646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Практикумы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9" name="AutoShape 50"/>
            <p:cNvSpPr>
              <a:spLocks noChangeArrowheads="1"/>
            </p:cNvSpPr>
            <p:nvPr/>
          </p:nvSpPr>
          <p:spPr bwMode="auto">
            <a:xfrm>
              <a:off x="61717" y="13908"/>
              <a:ext cx="36104" cy="323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Коррекция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8" name="AutoShape 51"/>
            <p:cNvSpPr>
              <a:spLocks noChangeArrowheads="1"/>
            </p:cNvSpPr>
            <p:nvPr/>
          </p:nvSpPr>
          <p:spPr bwMode="auto">
            <a:xfrm>
              <a:off x="61717" y="17141"/>
              <a:ext cx="18275" cy="457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Постановка и коррекция звуков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7" name="AutoShape 52"/>
            <p:cNvSpPr>
              <a:spLocks noChangeArrowheads="1"/>
            </p:cNvSpPr>
            <p:nvPr/>
          </p:nvSpPr>
          <p:spPr bwMode="auto">
            <a:xfrm>
              <a:off x="80006" y="17141"/>
              <a:ext cx="18288" cy="457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Развитие моторики речевого аппарата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6" name="AutoShape 53"/>
            <p:cNvSpPr>
              <a:spLocks noChangeArrowheads="1"/>
            </p:cNvSpPr>
            <p:nvPr/>
          </p:nvSpPr>
          <p:spPr bwMode="auto">
            <a:xfrm>
              <a:off x="61715" y="21717"/>
              <a:ext cx="18275" cy="294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Развитие мелкой моторики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5" name="AutoShape 54"/>
            <p:cNvSpPr>
              <a:spLocks noChangeArrowheads="1"/>
            </p:cNvSpPr>
            <p:nvPr/>
          </p:nvSpPr>
          <p:spPr bwMode="auto">
            <a:xfrm>
              <a:off x="80003" y="21717"/>
              <a:ext cx="18275" cy="294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Развитие фонем.слуха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4" name="AutoShape 55"/>
            <p:cNvSpPr>
              <a:spLocks noChangeArrowheads="1"/>
            </p:cNvSpPr>
            <p:nvPr/>
          </p:nvSpPr>
          <p:spPr bwMode="auto">
            <a:xfrm>
              <a:off x="61715" y="25215"/>
              <a:ext cx="18275" cy="247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Инд. работа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3" name="AutoShape 56"/>
            <p:cNvSpPr>
              <a:spLocks noChangeArrowheads="1"/>
            </p:cNvSpPr>
            <p:nvPr/>
          </p:nvSpPr>
          <p:spPr bwMode="auto">
            <a:xfrm>
              <a:off x="80003" y="25215"/>
              <a:ext cx="17818" cy="2477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Коррекционные занятия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2" name="AutoShape 57"/>
            <p:cNvSpPr>
              <a:spLocks noChangeArrowheads="1"/>
            </p:cNvSpPr>
            <p:nvPr/>
          </p:nvSpPr>
          <p:spPr bwMode="auto">
            <a:xfrm>
              <a:off x="60784" y="39996"/>
              <a:ext cx="10841" cy="23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Консультаци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1" name="AutoShape 58"/>
            <p:cNvSpPr>
              <a:spLocks noChangeArrowheads="1"/>
            </p:cNvSpPr>
            <p:nvPr/>
          </p:nvSpPr>
          <p:spPr bwMode="auto">
            <a:xfrm>
              <a:off x="80006" y="36937"/>
              <a:ext cx="17815" cy="30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Диагностика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30" name="AutoShape 59"/>
            <p:cNvSpPr>
              <a:spLocks noChangeArrowheads="1"/>
            </p:cNvSpPr>
            <p:nvPr/>
          </p:nvSpPr>
          <p:spPr bwMode="auto">
            <a:xfrm>
              <a:off x="61717" y="36937"/>
              <a:ext cx="18275" cy="30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Просвещение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29" name="AutoShape 60"/>
            <p:cNvSpPr>
              <a:spLocks noChangeArrowheads="1"/>
            </p:cNvSpPr>
            <p:nvPr/>
          </p:nvSpPr>
          <p:spPr bwMode="auto">
            <a:xfrm>
              <a:off x="70861" y="39993"/>
              <a:ext cx="9145" cy="236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Семинары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28" name="AutoShape 61"/>
            <p:cNvSpPr>
              <a:spLocks noChangeArrowheads="1"/>
            </p:cNvSpPr>
            <p:nvPr/>
          </p:nvSpPr>
          <p:spPr bwMode="auto">
            <a:xfrm>
              <a:off x="79369" y="39624"/>
              <a:ext cx="10706" cy="273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Мониторинг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27" name="AutoShape 62"/>
            <p:cNvSpPr>
              <a:spLocks noChangeArrowheads="1"/>
            </p:cNvSpPr>
            <p:nvPr/>
          </p:nvSpPr>
          <p:spPr bwMode="auto">
            <a:xfrm>
              <a:off x="89436" y="39624"/>
              <a:ext cx="8900" cy="28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Контр.срез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26" name="AutoShape 63"/>
            <p:cNvSpPr>
              <a:spLocks noChangeArrowheads="1"/>
            </p:cNvSpPr>
            <p:nvPr/>
          </p:nvSpPr>
          <p:spPr bwMode="auto">
            <a:xfrm>
              <a:off x="61717" y="49153"/>
              <a:ext cx="18289" cy="342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Просвещение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25" name="AutoShape 64"/>
            <p:cNvSpPr>
              <a:spLocks noChangeArrowheads="1"/>
            </p:cNvSpPr>
            <p:nvPr/>
          </p:nvSpPr>
          <p:spPr bwMode="auto">
            <a:xfrm>
              <a:off x="80006" y="49153"/>
              <a:ext cx="18288" cy="342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Профилактика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24" name="AutoShape 65"/>
            <p:cNvSpPr>
              <a:spLocks noChangeArrowheads="1"/>
            </p:cNvSpPr>
            <p:nvPr/>
          </p:nvSpPr>
          <p:spPr bwMode="auto">
            <a:xfrm>
              <a:off x="61717" y="52577"/>
              <a:ext cx="18289" cy="343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9900"/>
                </a:gs>
                <a:gs pos="100000">
                  <a:srgbClr val="CC9900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Рекомендации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23" name="AutoShape 66"/>
            <p:cNvSpPr>
              <a:spLocks noChangeArrowheads="1"/>
            </p:cNvSpPr>
            <p:nvPr/>
          </p:nvSpPr>
          <p:spPr bwMode="auto">
            <a:xfrm>
              <a:off x="89150" y="51921"/>
              <a:ext cx="9184" cy="409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1000" dirty="0" err="1" smtClean="0">
                  <a:latin typeface="Times New Roman" pitchFamily="18" charset="0"/>
                  <a:cs typeface="Times New Roman" pitchFamily="18" charset="0"/>
                </a:rPr>
                <a:t>Витамини-зация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22" name="AutoShape 67"/>
            <p:cNvSpPr>
              <a:spLocks noChangeArrowheads="1"/>
            </p:cNvSpPr>
            <p:nvPr/>
          </p:nvSpPr>
          <p:spPr bwMode="auto">
            <a:xfrm>
              <a:off x="80006" y="51921"/>
              <a:ext cx="9183" cy="340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900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л</a:t>
              </a:r>
              <a:r>
                <a:rPr lang="ru-RU" sz="90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ечебные мероприятия</a:t>
              </a: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21" name="AutoShape 68"/>
            <p:cNvSpPr>
              <a:spLocks noChangeArrowheads="1"/>
            </p:cNvSpPr>
            <p:nvPr/>
          </p:nvSpPr>
          <p:spPr bwMode="auto">
            <a:xfrm>
              <a:off x="80006" y="56012"/>
              <a:ext cx="9197" cy="34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900" dirty="0">
                  <a:latin typeface="Times New Roman" pitchFamily="18" charset="0"/>
                  <a:cs typeface="Times New Roman" pitchFamily="18" charset="0"/>
                </a:rPr>
                <a:t>з</a:t>
              </a:r>
              <a:r>
                <a:rPr lang="ru-RU" sz="900" dirty="0" smtClean="0">
                  <a:latin typeface="Times New Roman" pitchFamily="18" charset="0"/>
                  <a:cs typeface="Times New Roman" pitchFamily="18" charset="0"/>
                </a:rPr>
                <a:t>доровый образ жизни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20" name="AutoShape 69"/>
            <p:cNvSpPr>
              <a:spLocks noChangeArrowheads="1"/>
            </p:cNvSpPr>
            <p:nvPr/>
          </p:nvSpPr>
          <p:spPr bwMode="auto">
            <a:xfrm>
              <a:off x="70861" y="56012"/>
              <a:ext cx="9184" cy="34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9900"/>
                </a:gs>
                <a:gs pos="100000">
                  <a:srgbClr val="CC9900">
                    <a:gamma/>
                    <a:tint val="20000"/>
                    <a:invGamma/>
                  </a:srgbClr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Семинары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19" name="AutoShape 70"/>
            <p:cNvSpPr>
              <a:spLocks noChangeArrowheads="1"/>
            </p:cNvSpPr>
            <p:nvPr/>
          </p:nvSpPr>
          <p:spPr bwMode="auto">
            <a:xfrm>
              <a:off x="61717" y="56012"/>
              <a:ext cx="9157" cy="34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C9900"/>
                </a:gs>
                <a:gs pos="100000">
                  <a:srgbClr val="CC9900">
                    <a:gamma/>
                    <a:tint val="20000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Практикум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18" name="AutoShape 71"/>
            <p:cNvSpPr>
              <a:spLocks noChangeArrowheads="1"/>
            </p:cNvSpPr>
            <p:nvPr/>
          </p:nvSpPr>
          <p:spPr bwMode="auto">
            <a:xfrm>
              <a:off x="89150" y="56012"/>
              <a:ext cx="9171" cy="34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round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Закалива-ние</a:t>
              </a:r>
              <a:r>
                <a:rPr kumimoji="0" lang="ru-RU" sz="9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6" name="Line 73"/>
            <p:cNvSpPr>
              <a:spLocks noChangeShapeType="1"/>
            </p:cNvSpPr>
            <p:nvPr/>
          </p:nvSpPr>
          <p:spPr bwMode="auto">
            <a:xfrm flipH="1" flipV="1">
              <a:off x="60584" y="9140"/>
              <a:ext cx="5" cy="370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6" name="AutoShape 74"/>
            <p:cNvSpPr>
              <a:spLocks noChangeArrowheads="1"/>
            </p:cNvSpPr>
            <p:nvPr/>
          </p:nvSpPr>
          <p:spPr bwMode="auto">
            <a:xfrm>
              <a:off x="42295" y="52577"/>
              <a:ext cx="18276" cy="549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round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Развитие </a:t>
              </a:r>
              <a:r>
                <a:rPr kumimoji="0" lang="ru-RU" sz="1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речедвигательной</a:t>
              </a:r>
              <a:r>
                <a:rPr kumimoji="0" lang="ru-RU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гимнастики </a:t>
              </a:r>
              <a:endPara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15" name="AutoShape 75"/>
            <p:cNvSpPr>
              <a:spLocks noChangeArrowheads="1"/>
            </p:cNvSpPr>
            <p:nvPr/>
          </p:nvSpPr>
          <p:spPr bwMode="auto">
            <a:xfrm>
              <a:off x="42295" y="49153"/>
              <a:ext cx="18289" cy="34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E5DFEC"/>
                </a:gs>
                <a:gs pos="100000">
                  <a:srgbClr val="B2A1C7"/>
                </a:gs>
              </a:gsLst>
              <a:lin ang="18900000" scaled="1"/>
            </a:gradFill>
            <a:ln w="12700">
              <a:solidFill>
                <a:srgbClr val="B2A1C7"/>
              </a:solidFill>
              <a:round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Слуховое восприятие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14" name="AutoShape 76"/>
            <p:cNvSpPr>
              <a:spLocks noChangeArrowheads="1"/>
            </p:cNvSpPr>
            <p:nvPr/>
          </p:nvSpPr>
          <p:spPr bwMode="auto">
            <a:xfrm>
              <a:off x="42295" y="45718"/>
              <a:ext cx="18289" cy="342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Психогимнастика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13" name="AutoShape 77"/>
            <p:cNvSpPr>
              <a:spLocks noChangeArrowheads="1"/>
            </p:cNvSpPr>
            <p:nvPr/>
          </p:nvSpPr>
          <p:spPr bwMode="auto">
            <a:xfrm>
              <a:off x="42295" y="42294"/>
              <a:ext cx="18276" cy="342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round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Логоритмика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612" name="AutoShape 78"/>
            <p:cNvSpPr>
              <a:spLocks noChangeArrowheads="1"/>
            </p:cNvSpPr>
            <p:nvPr/>
          </p:nvSpPr>
          <p:spPr bwMode="auto">
            <a:xfrm>
              <a:off x="42295" y="38859"/>
              <a:ext cx="18289" cy="342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Коррекция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2" name="Line 79"/>
            <p:cNvSpPr>
              <a:spLocks noChangeShapeType="1"/>
            </p:cNvSpPr>
            <p:nvPr/>
          </p:nvSpPr>
          <p:spPr bwMode="auto">
            <a:xfrm flipV="1">
              <a:off x="42295" y="9139"/>
              <a:ext cx="0" cy="179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610" name="Oval 80"/>
            <p:cNvSpPr>
              <a:spLocks noChangeArrowheads="1"/>
            </p:cNvSpPr>
            <p:nvPr/>
          </p:nvSpPr>
          <p:spPr bwMode="auto">
            <a:xfrm>
              <a:off x="40291" y="31153"/>
              <a:ext cx="20853" cy="5785"/>
            </a:xfrm>
            <a:prstGeom prst="ellipse">
              <a:avLst/>
            </a:prstGeom>
            <a:gradFill rotWithShape="0">
              <a:gsLst>
                <a:gs pos="0">
                  <a:srgbClr val="C2D69B"/>
                </a:gs>
                <a:gs pos="50000">
                  <a:srgbClr val="EAF1DD"/>
                </a:gs>
                <a:gs pos="100000">
                  <a:srgbClr val="C2D69B"/>
                </a:gs>
              </a:gsLst>
              <a:lin ang="18900000" scaled="1"/>
            </a:gradFill>
            <a:ln w="12700">
              <a:solidFill>
                <a:srgbClr val="C2D69B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Учитель-дефектолог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4" name="Прямая со стрелкой 164"/>
            <p:cNvSpPr>
              <a:spLocks noChangeShapeType="1"/>
            </p:cNvSpPr>
            <p:nvPr/>
          </p:nvSpPr>
          <p:spPr bwMode="auto">
            <a:xfrm flipV="1">
              <a:off x="60584" y="36560"/>
              <a:ext cx="0" cy="91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Прямая со стрелкой 165"/>
            <p:cNvSpPr>
              <a:spLocks noChangeShapeType="1"/>
            </p:cNvSpPr>
            <p:nvPr/>
          </p:nvSpPr>
          <p:spPr bwMode="auto">
            <a:xfrm flipV="1">
              <a:off x="20554" y="21716"/>
              <a:ext cx="0" cy="10086"/>
            </a:xfrm>
            <a:prstGeom prst="straightConnector1">
              <a:avLst/>
            </a:prstGeom>
            <a:noFill/>
            <a:ln w="9525">
              <a:solidFill>
                <a:srgbClr val="4579B8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Прямая со стрелкой 166"/>
            <p:cNvSpPr>
              <a:spLocks noChangeShapeType="1"/>
            </p:cNvSpPr>
            <p:nvPr/>
          </p:nvSpPr>
          <p:spPr bwMode="auto">
            <a:xfrm flipH="1" flipV="1">
              <a:off x="29" y="34284"/>
              <a:ext cx="4860" cy="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Прямая со стрелкой 167"/>
            <p:cNvSpPr>
              <a:spLocks noChangeShapeType="1"/>
            </p:cNvSpPr>
            <p:nvPr/>
          </p:nvSpPr>
          <p:spPr bwMode="auto">
            <a:xfrm>
              <a:off x="35433" y="34048"/>
              <a:ext cx="485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Прямая со стрелкой 168"/>
            <p:cNvSpPr>
              <a:spLocks noChangeShapeType="1"/>
            </p:cNvSpPr>
            <p:nvPr/>
          </p:nvSpPr>
          <p:spPr bwMode="auto">
            <a:xfrm>
              <a:off x="60571" y="33249"/>
              <a:ext cx="743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Прямая со стрелкой 169"/>
            <p:cNvSpPr>
              <a:spLocks noChangeShapeType="1"/>
            </p:cNvSpPr>
            <p:nvPr/>
          </p:nvSpPr>
          <p:spPr bwMode="auto">
            <a:xfrm flipV="1">
              <a:off x="51366" y="29298"/>
              <a:ext cx="23" cy="27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Прямая со стрелкой 170"/>
            <p:cNvSpPr>
              <a:spLocks noChangeShapeType="1"/>
            </p:cNvSpPr>
            <p:nvPr/>
          </p:nvSpPr>
          <p:spPr bwMode="auto">
            <a:xfrm flipV="1">
              <a:off x="61144" y="45714"/>
              <a:ext cx="4572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Прямая со стрелкой 171"/>
            <p:cNvSpPr>
              <a:spLocks noChangeShapeType="1"/>
            </p:cNvSpPr>
            <p:nvPr/>
          </p:nvSpPr>
          <p:spPr bwMode="auto">
            <a:xfrm>
              <a:off x="35430" y="27048"/>
              <a:ext cx="6865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662592"/>
            <a:ext cx="878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сотрудничества семьи и детского сада в течение года</a:t>
            </a:r>
            <a:endParaRPr lang="ru-RU" sz="1400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724078"/>
              </p:ext>
            </p:extLst>
          </p:nvPr>
        </p:nvGraphicFramePr>
        <p:xfrm>
          <a:off x="395536" y="980728"/>
          <a:ext cx="8352929" cy="5366229"/>
        </p:xfrm>
        <a:graphic>
          <a:graphicData uri="http://schemas.openxmlformats.org/drawingml/2006/table">
            <a:tbl>
              <a:tblPr/>
              <a:tblGrid>
                <a:gridCol w="2560339"/>
                <a:gridCol w="3867255"/>
                <a:gridCol w="1925335"/>
              </a:tblGrid>
              <a:tr h="1752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родителей в жизни ДОУ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Формы участия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Периодичность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76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проведении мониторинговых исследований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Анкетирование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Интервьюирование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«Родительская почта»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3- раза в 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мере необходимости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раз в квартал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776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создании условий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создании предметно-развивающей среды,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благоустройстве территории,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Постоянно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раза в 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2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управлении ДОУ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работе Педагогического совета, Совета родителей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плану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951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просветительской деятельности, направленной на повышение педагогической культуры, расширение информационного поля родителей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Наглядная информация на стендах ДОУ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сайте ДОУ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Консультации, семинары, конференции, круглые столы, клуб молодой семьи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раз в квартал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Обновление постоянно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раз в месяц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22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воспитательно-образовательном процессе, направленном на установление сотрудничества и партнерских отношений с целью вовлечения родителей в единое образовательное пространство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Дни открытых дверей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Дни здоровья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Недели творчества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Мастер-классы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Совместные праздники, развлечения.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Встречи с интересными людьми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Семейные гостиные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выставках, смотрах-конкурсах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 в рамках совместной проектной деятельности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раза в 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раз в квартал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раза в 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плану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годовому плану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2-3 раза в год</a:t>
                      </a: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0158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5" marR="42165" marT="0" marB="0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657225" y="632590"/>
            <a:ext cx="8091239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FF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ГБДОУ №101 Фрунзенского района Санкт-Петербурга</a:t>
            </a: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другими учреждениями</a:t>
            </a:r>
            <a:endParaRPr kumimoji="0" lang="ru-RU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Достичь положительных результатов по воспитанию детей дошкольного возраста было бы невозможно без  активного взаимодействия детского сада с социумом.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_s1144"/>
          <p:cNvSpPr>
            <a:spLocks noChangeShapeType="1"/>
          </p:cNvSpPr>
          <p:nvPr/>
        </p:nvSpPr>
        <p:spPr bwMode="auto">
          <a:xfrm flipH="1" flipV="1">
            <a:off x="2162175" y="1281113"/>
            <a:ext cx="581025" cy="690562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_s1145"/>
          <p:cNvSpPr>
            <a:spLocks noChangeArrowheads="1"/>
          </p:cNvSpPr>
          <p:nvPr/>
        </p:nvSpPr>
        <p:spPr bwMode="auto">
          <a:xfrm>
            <a:off x="1043608" y="793750"/>
            <a:ext cx="1418605" cy="863600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100000">
                <a:srgbClr val="B2A1C7">
                  <a:gamma/>
                  <a:tint val="20000"/>
                  <a:invGamma/>
                </a:srgbClr>
              </a:gs>
            </a:gsLst>
            <a:lin ang="5400000" scaled="1"/>
          </a:gradFill>
          <a:ln w="12700">
            <a:solidFill>
              <a:srgbClr val="8064A2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</a:rPr>
              <a:t>Администрация Фрунзенского района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_s1146"/>
          <p:cNvSpPr>
            <a:spLocks noChangeShapeType="1"/>
          </p:cNvSpPr>
          <p:nvPr/>
        </p:nvSpPr>
        <p:spPr bwMode="auto">
          <a:xfrm flipH="1" flipV="1">
            <a:off x="1692275" y="2322513"/>
            <a:ext cx="860425" cy="0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_s1147"/>
          <p:cNvSpPr>
            <a:spLocks noChangeArrowheads="1"/>
          </p:cNvSpPr>
          <p:nvPr/>
        </p:nvSpPr>
        <p:spPr bwMode="auto">
          <a:xfrm>
            <a:off x="657225" y="1843088"/>
            <a:ext cx="1035050" cy="732631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100000">
                <a:srgbClr val="C2D69B">
                  <a:gamma/>
                  <a:tint val="20000"/>
                  <a:invGamma/>
                </a:srgbClr>
              </a:gs>
            </a:gsLst>
            <a:lin ang="189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</a:rPr>
              <a:t>АППО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" name="_s1148"/>
          <p:cNvSpPr>
            <a:spLocks noChangeShapeType="1"/>
          </p:cNvSpPr>
          <p:nvPr/>
        </p:nvSpPr>
        <p:spPr bwMode="auto">
          <a:xfrm flipH="1">
            <a:off x="2000250" y="2835275"/>
            <a:ext cx="552450" cy="473075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_s1149"/>
          <p:cNvSpPr>
            <a:spLocks noChangeArrowheads="1"/>
          </p:cNvSpPr>
          <p:nvPr/>
        </p:nvSpPr>
        <p:spPr bwMode="auto">
          <a:xfrm>
            <a:off x="909638" y="2971800"/>
            <a:ext cx="1090612" cy="938213"/>
          </a:xfrm>
          <a:prstGeom prst="rect">
            <a:avLst/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Детская поликлиника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№ 64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_s1150"/>
          <p:cNvSpPr>
            <a:spLocks noChangeShapeType="1"/>
          </p:cNvSpPr>
          <p:nvPr/>
        </p:nvSpPr>
        <p:spPr bwMode="auto">
          <a:xfrm flipH="1">
            <a:off x="2743200" y="2795588"/>
            <a:ext cx="307975" cy="849312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_s1151"/>
          <p:cNvSpPr>
            <a:spLocks noChangeArrowheads="1"/>
          </p:cNvSpPr>
          <p:nvPr/>
        </p:nvSpPr>
        <p:spPr bwMode="auto">
          <a:xfrm>
            <a:off x="2149475" y="3644900"/>
            <a:ext cx="1031875" cy="8651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  <a:ea typeface="Times New Roman" pitchFamily="18" charset="0"/>
              </a:rPr>
              <a:t>ГБОУ «Центр</a:t>
            </a:r>
            <a:r>
              <a:rPr lang="ru-RU" sz="1200" dirty="0"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Динамика»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" name="_s1152"/>
          <p:cNvSpPr>
            <a:spLocks noChangeShapeType="1"/>
          </p:cNvSpPr>
          <p:nvPr/>
        </p:nvSpPr>
        <p:spPr bwMode="auto">
          <a:xfrm>
            <a:off x="3479800" y="2795588"/>
            <a:ext cx="309563" cy="849312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_s1153"/>
          <p:cNvSpPr>
            <a:spLocks noChangeArrowheads="1"/>
          </p:cNvSpPr>
          <p:nvPr/>
        </p:nvSpPr>
        <p:spPr bwMode="auto">
          <a:xfrm>
            <a:off x="3333750" y="3644900"/>
            <a:ext cx="1095375" cy="90170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Районная библиотека им.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И. А. Крылова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" name="_s1154"/>
          <p:cNvSpPr>
            <a:spLocks noChangeShapeType="1"/>
          </p:cNvSpPr>
          <p:nvPr/>
        </p:nvSpPr>
        <p:spPr bwMode="auto">
          <a:xfrm>
            <a:off x="3810000" y="2519363"/>
            <a:ext cx="781050" cy="452437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_s1155"/>
          <p:cNvSpPr>
            <a:spLocks noChangeArrowheads="1"/>
          </p:cNvSpPr>
          <p:nvPr/>
        </p:nvSpPr>
        <p:spPr bwMode="auto">
          <a:xfrm>
            <a:off x="4533900" y="2971800"/>
            <a:ext cx="971550" cy="922338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Школа № 663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_s1156"/>
          <p:cNvSpPr>
            <a:spLocks noChangeShapeType="1"/>
          </p:cNvSpPr>
          <p:nvPr/>
        </p:nvSpPr>
        <p:spPr bwMode="auto">
          <a:xfrm>
            <a:off x="3810000" y="2322513"/>
            <a:ext cx="962025" cy="80962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_s1157"/>
          <p:cNvSpPr>
            <a:spLocks noChangeArrowheads="1"/>
          </p:cNvSpPr>
          <p:nvPr/>
        </p:nvSpPr>
        <p:spPr bwMode="auto">
          <a:xfrm>
            <a:off x="4772025" y="1935163"/>
            <a:ext cx="1000125" cy="651247"/>
          </a:xfrm>
          <a:prstGeom prst="rect">
            <a:avLst/>
          </a:prstGeom>
          <a:gradFill rotWithShape="0">
            <a:gsLst>
              <a:gs pos="0">
                <a:srgbClr val="666666"/>
              </a:gs>
              <a:gs pos="50000">
                <a:srgbClr val="CCCCCC"/>
              </a:gs>
              <a:gs pos="100000">
                <a:srgbClr val="666666"/>
              </a:gs>
            </a:gsLst>
            <a:lin ang="189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</a:rPr>
              <a:t>«Центр развития «</a:t>
            </a:r>
            <a:r>
              <a:rPr lang="ru-RU" sz="1200" dirty="0" err="1" smtClean="0">
                <a:latin typeface="Arial" pitchFamily="34" charset="0"/>
              </a:rPr>
              <a:t>Анима</a:t>
            </a:r>
            <a:r>
              <a:rPr lang="ru-RU" sz="1200" dirty="0" smtClean="0">
                <a:latin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6" name="_s1158"/>
          <p:cNvSpPr>
            <a:spLocks noChangeShapeType="1"/>
          </p:cNvSpPr>
          <p:nvPr/>
        </p:nvSpPr>
        <p:spPr bwMode="auto">
          <a:xfrm flipV="1">
            <a:off x="3810000" y="1649413"/>
            <a:ext cx="619125" cy="452437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_s1159"/>
          <p:cNvSpPr>
            <a:spLocks noChangeArrowheads="1"/>
          </p:cNvSpPr>
          <p:nvPr/>
        </p:nvSpPr>
        <p:spPr bwMode="auto">
          <a:xfrm>
            <a:off x="4321175" y="793750"/>
            <a:ext cx="1450975" cy="973138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100000">
                <a:srgbClr val="95B3D7">
                  <a:gamma/>
                  <a:tint val="20000"/>
                  <a:invGamma/>
                </a:srgbClr>
              </a:gs>
            </a:gsLst>
            <a:lin ang="18900000" scaled="1"/>
          </a:gradFill>
          <a:ln w="12700">
            <a:solidFill>
              <a:srgbClr val="4F81BD"/>
            </a:solidFill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pitchFamily="34" charset="0"/>
              </a:rPr>
              <a:t>Отдел образования Фрунзенского района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8" name="_s1160"/>
          <p:cNvSpPr>
            <a:spLocks noChangeShapeType="1"/>
          </p:cNvSpPr>
          <p:nvPr/>
        </p:nvSpPr>
        <p:spPr bwMode="auto">
          <a:xfrm flipV="1">
            <a:off x="3381375" y="847725"/>
            <a:ext cx="0" cy="1119188"/>
          </a:xfrm>
          <a:prstGeom prst="lin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975" y="1762125"/>
            <a:ext cx="2309813" cy="1627188"/>
          </a:xfrm>
          <a:prstGeom prst="rect">
            <a:avLst/>
          </a:prstGeom>
          <a:noFill/>
        </p:spPr>
      </p:pic>
      <p:sp>
        <p:nvSpPr>
          <p:cNvPr id="60" name="_s1161"/>
          <p:cNvSpPr>
            <a:spLocks noChangeArrowheads="1"/>
          </p:cNvSpPr>
          <p:nvPr/>
        </p:nvSpPr>
        <p:spPr bwMode="auto">
          <a:xfrm>
            <a:off x="2665412" y="569913"/>
            <a:ext cx="1454149" cy="835025"/>
          </a:xfrm>
          <a:prstGeom prst="rect">
            <a:avLst/>
          </a:prstGeom>
          <a:gradFill rotWithShape="0">
            <a:gsLst>
              <a:gs pos="0">
                <a:srgbClr val="FABF8F">
                  <a:gamma/>
                  <a:tint val="20000"/>
                  <a:invGamma/>
                </a:srgbClr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79646"/>
            </a:solidFill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Комитет по Образованию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Санкт-Петербурга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0" y="494116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2309813" cy="1627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обеспечение реализации Программы.</a:t>
            </a:r>
            <a:endParaRPr lang="ru-RU" sz="1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616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адаптированная образовательная программа дошкольного образования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«Федеральная адаптированная образовательная программа дошкольного образования для обучающихся с ограниченными возможностями здоровья», утв. Приказ МП РФ от 24.11.2022 г. № 1022.</a:t>
            </a:r>
          </a:p>
          <a:p>
            <a:pPr marL="0" indent="0">
              <a:buNone/>
            </a:pP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программно-методическое обеспечение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 Программа воспитания и обучения детей с интеллектуальной недостаточностью» /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Л.Б.Баряева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СПб 2003 г./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«Федеральная образовательная программа дошкольного образования», утверждено приказом МП РФ от 25.11.2022 г. №1028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Коррекционно-развивающее обучение и воспитание /Е.А.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Екжанова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Е.А.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Стребелева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Москва. Просвещение 2005 г.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«Учимся слушать и слышать. Развитие слухового восприятия, внимания и памяти»./М.Г.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Борисенко,Н.А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Лукина, СПб, 2004 г.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«Смотрим, видим, запоминаем. Развитие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общеречевых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навыков». /М.Г. Борисенко, Н.А. Лукина, СПб, 2004 г.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«Чтобы чисто говорить, надо…Развитие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общеречевых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навыков». /М.Г. Борисенко, Н.А. Лукина, СПб, 2005 г.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«Формирование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дочисловых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количественных представлений у дошкольников с нарушением интеллекта». И.В. Чумакова, Москва, 2001 г./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«Формирование пространственных представлений у детей с ДЦП», /О.В. Титов, Москва, 2004 г./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«Формирование элементарных математических представлений у дошкольников с проблемами в развитии», /Л.Б.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Баряева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СПб, 2002г/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«Логопедическая диагностика, коррекция и профилактика нарушений речи у дошкольников с ДЦП», И.А. Смирнов, СПб, 2004 г./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«Программа обучения и воспитания детей дошкольного возраста с выраженной умственной отсталостью». /Под редакцией Дементьевой, Москва, 1993 г./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«Развивающие игры с малышами до 3-х лет»/Т.В. Галанова, Ярославль, 2004 г./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«Игры – занятия с природным и рукотворным материалом /Л.Б.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Баряева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СПб, 2005 г./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«Технологии обучения и воспитания детей с нарушением опорно-двигательного аппарата», И.Ю. Левченко, О.Г. Приходько, Москва 2002 г.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Психокоррекционные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технологии для детей с проблемами в развитии», И.И.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Мамайчук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СПб, 2003.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3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-6058818"/>
            <a:ext cx="8496944" cy="1497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 smtClean="0">
              <a:latin typeface="Times New Roman"/>
              <a:ea typeface="Times New Roman"/>
              <a:cs typeface="Times New Roman"/>
            </a:endParaRPr>
          </a:p>
          <a:p>
            <a:r>
              <a:rPr lang="ru-RU" sz="1200" dirty="0"/>
              <a:t> </a:t>
            </a:r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b="1" dirty="0" smtClean="0"/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Программа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в соответствии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действующими нормативными документами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Федеральным законом от 29 декабря 2012г. № 273-ФЗ «Об образовании в Российской Федерации»;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приказом Министерства образования и науки РФ от 17.10.2013г. №1155 «Об утверждении федерального государственного образовательного стандарта дошкольного образования» (далее – ФГОС ДО);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приказом Министерства просвещения РФ от 21.01.2019 г. №31 «О внесении изменения в федеральный государственный образовательный стандарт дошкольного образования, утвержденный приказом Министерства образования и науки Российской Федерации от 17 октября 2013 г. № 1155»;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приказом Министерства просвещения Российской Федерации от 08.11.2022 №955 «О внесении изменений в некоторые приказы Министерства образования и науки РФ и Министерства просвещения РФ, касающиеся федеральных государственных образовательных стандартов общего образования и образования обучающихся с ограниченными возможностями здоровья и умственной отсталостью (интеллектуальными нарушениями)»;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приказом Министерства просвещения Российской Федерации от 24.11.2022 №1022 «Об утверждении Федеральной адаптированной образовательной программы дошкольного образования для обучающихся с ограниченными возможностями здоровья»;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приказом Министерства просвещения РФ от 31.07.2020г. №373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образования»;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приказом Министерства просвещения РФ от 1 декабря 2022 г. № 1048 «О внесении изменений в Порядок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образования, утвержденный приказом Министерства просвещения Российской Федерации от 31 июля 2020 г. N 373»;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приказом Министерства просвещения Российской Федерации от 25.11.2022 №1028 «Об утверждении федеральной образовательной программы дошкольного образования»;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распоряжением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09.09.2019 N Р-93 "Об утверждении примерного Положения о психолого-педагогическом консилиуме образовательной организации";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-постановлением Главного государственного санитарного врача Российской Федерации от 28 сентября 2020 года №28 об утверждении СП 2.4.3648-20 «Санитарно-эпидемиологические требования к организациям воспитания и обучения, отдыха и оздоровления детей и молодежи».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постановлением Главного государственного санитарного врача Российской Федерации от 28 января 2021 г. № 2. СанПиН 1.2.3685-21 «Гигиенические нормативы и требования к обеспечению безопасности и (или) безвредности для человека факторов среды обитания».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171450" lvl="0" indent="-1714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171450" lvl="0" indent="-17145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12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204864"/>
            <a:ext cx="669674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рекомендации по развивающему оцениванию достижения целей в форме педагогической и психологической диагностики развития обучающихся, а также качества реализации  Программы. Система оценивания качества реализации Программы  направлена в первую очередь на оценивание созданных Организацией условий для осуществления образовательного процесса.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Программа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создание развивающей образовательной среды для детей раннего и дошкольного возраста, открывающей возможности для позитивной социализации ребёнка, его всестороннего личностного развития, индивидуализации на основе сотрудничества с взрослыми и сверстниками в соответствующих дошкольному возрасту видах деятельности и учетом особых образовательных потребностей детей с ограниченными возможностями здоровья – с нарушениями опорно-двигательного аппарата (НОДА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отражены содержание обучения и воспитания, особенности организации образовательной деятельности и образовательного процесса, учитывающие возраст детей, особенности развития и их образовательные маршруты, направленность групп, а также участие родителей (законных представителей) в реализации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 </a:t>
            </a:r>
          </a:p>
        </p:txBody>
      </p:sp>
    </p:spTree>
    <p:extLst>
      <p:ext uri="{BB962C8B-B14F-4D97-AF65-F5344CB8AC3E}">
        <p14:creationId xmlns:p14="http://schemas.microsoft.com/office/powerpoint/2010/main" val="19928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965489"/>
              </p:ext>
            </p:extLst>
          </p:nvPr>
        </p:nvGraphicFramePr>
        <p:xfrm>
          <a:off x="899592" y="837490"/>
          <a:ext cx="7848872" cy="4815766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7822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u="none" cap="small" spc="25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u="none" cap="small" spc="25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Сведения</a:t>
                      </a:r>
                      <a:r>
                        <a:rPr lang="ru-RU" sz="1400" b="1" u="none" cap="small" spc="25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 воспитанниках.</a:t>
                      </a:r>
                      <a:endParaRPr lang="ru-RU" sz="1400" b="1" u="none" cap="small" spc="25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u="none" cap="small" spc="25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u="none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817" marR="44817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2326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US" sz="14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indent="450215"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Государственное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бюджетное дошкольное образовательное учреждение детский сад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 101 компенсирующего вида Фрунзенского района Санкт-Петербурга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принимаются дети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1-5 группами здоровья в возрасте 2-7 лет.</a:t>
                      </a:r>
                      <a:endParaRPr lang="ru-RU" sz="14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Образовательном учреждении функционируют</a:t>
                      </a: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 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них :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для детей раннего возраста с 2 до 3 лет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для детей дошкольного возраста от 3 до 4 лет;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для детей дошкольного возраста от 4до 5 лет;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для детей дошкольного возраста от 5 до 6 лет;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для детей дошкольного возраста от 6 до 7 лет;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для детей с ТМНР</a:t>
                      </a:r>
                      <a:r>
                        <a:rPr lang="ru-RU" sz="1400" b="0" i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 сложными дефектами».</a:t>
                      </a:r>
                    </a:p>
                    <a:p>
                      <a:pPr algn="l">
                        <a:buFont typeface="Arial"/>
                        <a:buChar char="•"/>
                      </a:pPr>
                      <a:r>
                        <a:rPr lang="ru-RU" sz="1400" b="0" i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кратковременного пребывания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kumimoji="0" lang="ru-RU" sz="14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817" marR="44817" marT="0" marB="0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72816"/>
            <a:ext cx="7776864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реализации Программы: обеспечение условий для дошкольного образования, определяемых общими и особыми потребностями обучающегося раннего и дошкольного возраста с ОВЗ (НОДА), индивидуальными особенностями его развития и состояния здоровья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содействует взаимопониманию и сотрудничеству между людьми, способствует реализации прав обучающихся дошкольного возраста на получение доступного и качественного образования, обеспечивает развитие способностей каждого ребенка, формирование и развитие личности ребенка в соответствии с принятыми в семье и обществе духовно-нравственными и социокультурными ценностями в целях интеллектуального, духовно-нравственного, творческого и физического развития человека, удовлетворения его образовательных потребностей и интересов.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39552" y="293178"/>
            <a:ext cx="8136904" cy="65864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реализации Программы</a:t>
            </a:r>
            <a:r>
              <a:rPr kumimoji="0" lang="ru-RU" sz="1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содержания АОП ДО (Программы);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Коррекция недостатков психофизического развития обучающихся с ОВЗ (НОДА);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Охрана и укрепление физического и психического здоровья обучающихся с ОВЗ (НОДА), в том числе их эмоционального благополучия;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равных возможностей для полноценного развития ребенка с ОВЗ (НОДА) в период дошкольного образования независимо от места проживания, пола, нации, языка, социального статуса;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благоприятных условий развития в соответствии с их возрастными, психофизическими и индивидуальными особенностями, развитие способностей и творческого потенциала каждого ребенка с НОДА как субъекта отношений с педагогическим работником, родителями (законными представителями), другими детьми;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Объединение обучения и воспитания в целостный образовательный процесс на основе духовно-нравственных и социокультурных ценностей, принятых в обществе правил и норм поведения в интересах человека, семьи, общества;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общей культуры личности обучающихся с НОДА,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социокультурной среды, соответствующей психофизическим и индивидуальным особенностям развития обучающихся с НОДА;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психолого-педагогической поддержки родителей (законных представителей) и повышение их компетентности в вопросах развития, образования, реабилитации, охраны и укрепления здоровья обучающихся с НОДА;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преемственности целей, задач и содержания дошкольного и начального общего образования.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  <a:p>
            <a:endParaRPr lang="ru-RU" sz="1200" b="1" dirty="0"/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1144852"/>
            <a:ext cx="8712968" cy="5078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Специфические </a:t>
            </a:r>
            <a:r>
              <a:rPr lang="ru-RU" sz="1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 подходы к АОП ДО для обучающихся с </a:t>
            </a:r>
            <a:r>
              <a:rPr lang="ru-RU" sz="1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НОДА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Сетевое взаимодействие с организациями социализации, образования, охраны здоровья и другими партнерами, которые могут внести вклад в развитие и образование обучающихся с НОДА: Организация устанавливает партнерские отношения не только с семьями обучающихся, но и с другими организациями и лицами, которые могут способствовать удовлетворению особых образовательных потребностей обучающихся с НОДА, оказанию психолого-педагогической и (или) медицинской поддержки в случае необходимости (Центр психолого-педагогической, медицинской и социальной помощи, профильные медицинские центры, неврологические и ортопедические клиники).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Индивидуализация образовательных программ дошкольного образования обучающихся с НОДА: предполагает такое построение образовательной деятельности, которое открывает возможности для индивидуализации образовательного процесса, появления индивидуальной траектории развития каждого ребенка с характерными для данного ребенка спецификой и скоростью, учитывающей его интересы, мотивы, способности и психофизические особенности.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Развивающее вариативное образование: принцип предполагает, что образовательное содержание предлагается ребенку через разные виды деятельности с учетом зон актуального и ближайшего развития ребенка, что способствует развитию, расширению как явных, так и потенциальных возможностей ребенка.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Полнота содержания и интеграция отдельных образовательных областей: в соответствии с ФГОС ДО Программа предполагает всестороннее социально-коммуникативное, познавательное, речевое, художественно-эстетическое и физическое развитие обучающихся посредством различных видов детской активности. Между отдельными разделами Программы существуют многообразные взаимосвязи: познавательное развитие обучающихся с НОДА тесно связано с двигательным, речевым и социально-коммуникативным, художественно-эстетическое - с познавательным и речевым. Содержание образовательной деятельности в каждой образовательной области тесно связано с другими областями. Такая организация образовательного процесса соответствует особенностям развития обучающихся с НОДА раннего и дошкольного возраста.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Инвариантность ценностей и целей при вариативности средств реализации и достижения целей Программы: ФГОС ДО и Программа задают инвариантные ценности и ориентиры, с учетом которых Организация разрабатывает свою адаптированную образовательную программу для обучающихся с НОДА.. При этом за Организацией остается право выбора способов их достижения, выбора образовательных программ, учитывающих разнородность состава групп обучающихся, их психофизических особенностей, запросов родителей (законных представителей) обучающихся с НОДА.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39552" y="300282"/>
            <a:ext cx="8208912" cy="64633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Образовательная программа дошкольного образования, адаптированная </a:t>
            </a:r>
            <a:endParaRPr lang="ru-RU" sz="1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с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ограниченными возможностями здоровья с  нарушениями </a:t>
            </a:r>
            <a: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опорно-двигательного аппарата (далее – НОДА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трех разделов: целевой раздел, содержательный раздел и организационный раздел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Целевой раздел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включает в себя: пояснительную записку, цели, задачи программы, принципы и подходы к ее формированию, характеристики, значимые для разработки программы, в т.ч. характеристики особенностей развития детей   дошкольного возраста с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также планируемые результаты освоения программы (в виде целевых ориентиров).</a:t>
            </a:r>
          </a:p>
          <a:p>
            <a:pPr>
              <a:lnSpc>
                <a:spcPct val="150000"/>
              </a:lnSpc>
            </a:pP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Содержательный раздел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представляет общее содержание Программы, обеспечивающий полноценное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детей,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который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входит: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описание образовательной деятельности в ДОУ в соответствии с направлениями развития ребенка, представленными в пяти образовательных областях;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описание вариативных форм, способов, методов и средств реализации с учетом возрастных особенностей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образовательной деятельности разных видов и культурных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практик,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специфика национальных,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иных условий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- описание образовательной деятельности по профессиональной коррекции детей с ОВЗ.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Так же в содержательном разделе представлены: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-особенности взаимодействия педагогического коллектива с семьями воспитанников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Организационный  раздел</a:t>
            </a:r>
            <a:r>
              <a:rPr lang="ru-RU" sz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содержит психолого-педагогические условия развития ребенка,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описание материально-технического обеспечения Программы, обеспечение методическими материалами и средствами обучения и воспитания, распорядок и режим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пребывания,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особенности традиционных событий, праздников, мероприятий, особенности организации предметно-пространственной среды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., особенности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взаимодействия со школой и социумом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В этот раздел входит перечень необходимых материалов для организации коррекционной работы для получения образования детьми с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ОВЗ.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данном направлении используются специальные методические пособия и дидактические материалы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908720"/>
            <a:ext cx="7704856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14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sz="1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1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Программы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ФГОС ДО специфика дошкольного детства и системные особенности дошкольного образования делают неправомерными требования от ребенка дошкольного возраста конкретных образовательных достижений. Поэтому результаты освоения Программы представлены в виде целевых ориентиров дошкольного образования и представляют собой возрастные характеристики возможных достижений ребенка с ОВЗ (НОДА) к концу дошкольного образования.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образовательных целей и задач Программы направлена на достижение целевых ориентиров дошкольного образования, которые описаны как основные характеристики развития ребенка с ОВЗ (НОДА). Они представлены в виде изложения возможных достижений обучающихся на разных возрастных этапах дошкольного детства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b="1" i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Целевые ориентиры :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разнообразием причин, вызывающих нарушения развития, особенностями течения заболеваний, разной динамикой развития обучающихся разных групп обучающихся с НОДА, ряд показателей развития этих обучающихся на разных возрастных этапах может отличаться от возрастных нормативов.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очередь, это касается двигательного развития. У большинства обучающихся отмечается задержка и нарушения в формировании двигательных навыков, часть обучающихся с неврологической патологией или тяжелыми ортопедическими заболеваниями не переходят к самостоятельной ходьбе в дошкольном возрасте. Может отмечаться задержка речевого и психического развития. У обучающихся с сочетанием двигательной патологии с сенсорными и (или) интеллектуальными нарушениями целевые ориентиры каждого возрастного этапа должны определяться индивидуально, с учетом сложной структуры нарушения.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особенностями психофизического развития ребенка с НОДА планируемые результаты освоения Программы предусмотрены в ряде целевых ориентиров.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1556</TotalTime>
  <Words>2829</Words>
  <Application>Microsoft Office PowerPoint</Application>
  <PresentationFormat>Экран (4:3)</PresentationFormat>
  <Paragraphs>391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Учебно-методическое обеспечение реализации Программы.</vt:lpstr>
    </vt:vector>
  </TitlesOfParts>
  <Company>GDOU101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ds101</cp:lastModifiedBy>
  <cp:revision>125</cp:revision>
  <dcterms:created xsi:type="dcterms:W3CDTF">2015-04-30T09:59:56Z</dcterms:created>
  <dcterms:modified xsi:type="dcterms:W3CDTF">2023-09-11T10:34:04Z</dcterms:modified>
</cp:coreProperties>
</file>