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33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BAF7F5-BB57-43F3-8586-15B46874C55A}"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BAF7F5-BB57-43F3-8586-15B46874C55A}"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BAF7F5-BB57-43F3-8586-15B46874C55A}"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BAF7F5-BB57-43F3-8586-15B46874C55A}"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BAF7F5-BB57-43F3-8586-15B46874C55A}"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2BAF7F5-BB57-43F3-8586-15B46874C55A}"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2BAF7F5-BB57-43F3-8586-15B46874C55A}" type="datetimeFigureOut">
              <a:rPr lang="ru-RU" smtClean="0"/>
              <a:t>13.01.2014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2BAF7F5-BB57-43F3-8586-15B46874C55A}" type="datetimeFigureOut">
              <a:rPr lang="ru-RU" smtClean="0"/>
              <a:t>13.01.2014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BAF7F5-BB57-43F3-8586-15B46874C55A}" type="datetimeFigureOut">
              <a:rPr lang="ru-RU" smtClean="0"/>
              <a:t>13.01.2014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BAF7F5-BB57-43F3-8586-15B46874C55A}"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BAF7F5-BB57-43F3-8586-15B46874C55A}"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51C56C-E366-435E-99D0-98CCB3FF2C4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AF7F5-BB57-43F3-8586-15B46874C55A}" type="datetimeFigureOut">
              <a:rPr lang="ru-RU" smtClean="0"/>
              <a:t>13.01.2014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1C56C-E366-435E-99D0-98CCB3FF2C4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jpe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images.yandex.ru/yandsearch?p=1&amp;text=%D0%BC%D0%B0%D0%B9%D0%B4%D0%B0%D0%BD%D0%BE%D0%B2%D1%81%D0%BA%D0%B0%D1%8F%20%D0%BC%D0%B0%D1%82%D1%80%D0%B5%D1%88%D0%BA%D0%B0&amp;fp=1&amp;pos=43&amp;uinfo=ww-1903-wh-963-fw-1678-fh-598-pd-1&amp;rpt=simage&amp;img_url=http://www.artshop-rus.com/images/content-upload/IMG_4542.JPG" TargetMode="External"/><Relationship Id="rId1" Type="http://schemas.openxmlformats.org/officeDocument/2006/relationships/slideLayout" Target="../slideLayouts/slideLayout7.xml"/><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yandex.ru/yandsearch?text=%D0%BA%D1%80%D1%83%D1%82%D0%B5%D1%86%D0%BA%D0%B0%D1%8F%20%D0%BC%D0%B0%D1%82%D1%80%D0%B5%D1%88%D0%BA%D0%B0&amp;fp=0&amp;pos=29&amp;uinfo=ww-1903-wh-963-fw-1678-fh-598-pd-1&amp;rpt=simage&amp;img_url=http://iqtoy.ru/media/images/Product/image/4/6/6/7/4/f74513a4ee8fdb8665808512afdbc691.jpg.150x150_q85.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yandex.ru/yandsearch?source=wiz&amp;fp=1&amp;uinfo=ww-1903-wh-963-fw-1678-fh-598-pd-1&amp;p=1&amp;text=%D1%80%D1%83%D1%81%D1%81%D0%BA%D0%B8%D0%B5%20%D1%81%D0%B2%D0%B8%D1%81%D1%82%D1%83%D0%BB%D1%8C%D0%BA%D0%B8&amp;noreask=1&amp;pos=46&amp;rpt=simage&amp;lr=2&amp;img_url=http://cs1.livemaster.ru/foto/large/6c11297846-russkij-stil-svistulki-n5682.jpg" TargetMode="Externa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5.wdp"/><Relationship Id="rId2" Type="http://schemas.openxmlformats.org/officeDocument/2006/relationships/hyperlink" Target="http://images.yandex.ru/yandsearch?source=wiz&amp;fp=0&amp;text=%D1%80%D1%83%D1%81%D1%81%D0%BA%D0%B0%D1%8F%20%D0%BD%D0%B0%D1%80%D0%BE%D0%B4%D0%BD%D0%B0%D1%8F%20%D0%B8%D0%B3%D1%80%D1%83%D1%88%D0%BA%D0%B0%20%D0%B4%D0%BB%D1%8F%20%D0%B4%D0%B5%D1%82%D0%B5%D0%B9&amp;noreask=1&amp;pos=9&amp;lr=2&amp;rpt=simage&amp;uinfo=ww-1903-wh-963-fw-1678-fh-598-pd-1&amp;img_url=http://www.germany.ru/photos/774246.big.jpg"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images.yandex.ru/yandsearch?source=wiz&amp;fp=0&amp;text=%D1%80%D1%83%D1%81%D1%81%D0%BA%D0%B0%D1%8F%20%D0%BD%D0%B0%D1%80%D0%BE%D0%B4%D0%BD%D0%B0%D1%8F%20%D0%B8%D0%B3%D1%80%D1%83%D1%88%D0%BA%D0%B0%20%D0%B4%D0%BB%D1%8F%20%D0%B4%D0%B5%D1%82%D0%B5%D0%B9&amp;noreask=1&amp;pos=8&amp;lr=2&amp;rpt=simage&amp;uinfo=ww-1903-wh-963-fw-1678-fh-598-pd-1&amp;img_url=http://img.inforotor.ru/news/50x50/2340838.jpg" TargetMode="Externa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13.wdp"/><Relationship Id="rId2" Type="http://schemas.openxmlformats.org/officeDocument/2006/relationships/hyperlink" Target="http://images.yandex.ru/yandsearch?source=wiz&amp;fp=2&amp;uinfo=ww-1903-wh-963-fw-1678-fh-598-pd-1&amp;p=2&amp;text=%D1%80%D1%83%D1%81%D1%81%D0%BA%D0%B8%D0%B5%20%D1%81%D0%B2%D0%B8%D1%81%D1%82%D1%83%D0%BB%D1%8C%D0%BA%D0%B8&amp;noreask=1&amp;pos=83&amp;rpt=simage&amp;lr=2&amp;img_url=http://www.karapuz-spb.ru/products_pictures/x_fbc8f1e3.jpg" TargetMode="Externa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images.yandex.ru/yandsearch?source=wiz&amp;fp=8&amp;uinfo=ww-1903-wh-963-fw-1678-fh-598-pd-1&amp;p=8&amp;text=%D1%80%D1%83%D1%81%D1%81%D0%BA%D0%B8%D0%B5%20%D1%81%D0%B2%D0%B8%D1%81%D1%82%D1%83%D0%BB%D1%8C%D0%BA%D0%B8&amp;noreask=1&amp;pos=248&amp;rpt=simage&amp;lr=2&amp;img_url=http://old.rusmatreshka.ru/products/83001.jpg" TargetMode="External"/><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jpeg"/><Relationship Id="rId7" Type="http://schemas.openxmlformats.org/officeDocument/2006/relationships/hyperlink" Target="http://images.yandex.ru/yandsearch?source=wiz&amp;fp=5&amp;uinfo=ww-1903-wh-963-fw-1678-fh-598-pd-1&amp;p=5&amp;text=%D1%80%D1%83%D1%81%D1%81%D0%BA%D0%B0%D1%8F%20%D0%BD%D0%B0%D1%80%D0%BE%D0%B4%D0%BD%D0%B0%D1%8F%20%D0%B8%D0%B3%D1%80%D1%83%D1%88%D0%BA%D0%B0%20%D0%B4%D0%BB%D1%8F%20%D0%B4%D0%B5%D1%82%D0%B5%D0%B9&amp;noreask=1&amp;pos=167&amp;rpt=simage&amp;lr=2&amp;img_url=http://img-fotki.yandex.ru/get/4427/126030467.a9/0_5ec12_2523727e_XL.jpg" TargetMode="External"/><Relationship Id="rId2" Type="http://schemas.openxmlformats.org/officeDocument/2006/relationships/hyperlink" Target="http://images.yandex.ru/yandsearch?source=wiz&amp;fp=0&amp;text=%D1%80%D1%83%D1%81%D1%81%D0%BA%D0%B0%D1%8F%20%D0%BD%D0%B0%D1%80%D0%BE%D0%B4%D0%BD%D0%B0%D1%8F%20%D0%B8%D0%B3%D1%80%D1%83%D1%88%D0%BA%D0%B0%20%D0%B4%D0%BB%D1%8F%20%D0%B4%D0%B5%D1%82%D0%B5%D0%B9&amp;noreask=1&amp;pos=10&amp;lr=2&amp;rpt=simage&amp;uinfo=ww-1903-wh-963-fw-1678-fh-598-pd-1&amp;img_url=http://www.rustoys.ru/museums/igrushki/S2010195.jpg" TargetMode="Externa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8.png"/><Relationship Id="rId4" Type="http://schemas.openxmlformats.org/officeDocument/2006/relationships/hyperlink" Target="http://images.yandex.ru/yandsearch?source=wiz&amp;fp=6&amp;uinfo=ww-1903-wh-963-fw-1678-fh-598-pd-1&amp;p=6&amp;text=%D1%80%D1%83%D1%81%D1%81%D0%BA%D0%B0%D1%8F%20%D0%BD%D0%B0%D1%80%D0%BE%D0%B4%D0%BD%D0%B0%D1%8F%20%D0%B8%D0%B3%D1%80%D1%83%D1%88%D0%BA%D0%B0%20%D0%B4%D0%BB%D1%8F%20%D0%B4%D0%B5%D1%82%D0%B5%D0%B9&amp;noreask=1&amp;pos=180&amp;rpt=simage&amp;lr=2&amp;img_url=http://www.bambytoys.ru/pictures/inp/pogd.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images.yandex.ru/yandsearch?source=wiz&amp;fp=5&amp;uinfo=ww-1903-wh-963-fw-1678-fh-598-pd-1&amp;p=5&amp;text=%D1%80%D1%83%D1%81%D1%81%D0%BA%D0%B0%D1%8F%20%D0%BD%D0%B0%D1%80%D0%BE%D0%B4%D0%BD%D0%B0%D1%8F%20%D0%B8%D0%B3%D1%80%D1%83%D1%88%D0%BA%D0%B0%20%D0%B4%D0%BB%D1%8F%20%D0%B4%D0%B5%D1%82%D0%B5%D0%B9&amp;noreask=1&amp;pos=166&amp;rpt=simage&amp;lr=2&amp;img_url=http://ryabinka-08.edusite.ru/img/p89_derevo10.jpg" TargetMode="External"/><Relationship Id="rId7" Type="http://schemas.openxmlformats.org/officeDocument/2006/relationships/hyperlink" Target="http://images.yandex.ru/yandsearch?source=wiz&amp;fp=9&amp;uinfo=ww-1903-wh-963-fw-1678-fh-598-pd-1&amp;p=9&amp;text=%D1%80%D1%83%D1%81%D1%81%D0%BA%D0%B0%D1%8F%20%D0%BD%D0%B0%D1%80%D0%BE%D0%B4%D0%BD%D0%B0%D1%8F%20%D0%B8%D0%B3%D1%80%D1%83%D1%88%D0%BA%D0%B0%20%D0%B4%D0%BB%D1%8F%20%D0%B4%D0%B5%D1%82%D0%B5%D0%B9&amp;noreask=1&amp;pos=278&amp;rpt=simage&amp;lr=2&amp;img_url=http://kupidonia.ru/images/goods/small/19_1.jpg" TargetMode="External"/><Relationship Id="rId2" Type="http://schemas.openxmlformats.org/officeDocument/2006/relationships/hyperlink" Target="http://www.wood-area.ru/wooden-toys/"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images.yandex.ru/yandsearch?source=wiz&amp;fp=7&amp;uinfo=ww-1903-wh-963-fw-1678-fh-598-pd-1&amp;p=7&amp;text=%D1%80%D1%83%D1%81%D1%81%D0%BA%D0%B0%D1%8F%20%D0%BD%D0%B0%D1%80%D0%BE%D0%B4%D0%BD%D0%B0%D1%8F%20%D0%B8%D0%B3%D1%80%D1%83%D1%88%D0%BA%D0%B0%20%D0%B4%D0%BB%D1%8F%20%D0%B4%D0%B5%D1%82%D0%B5%D0%B9&amp;noreask=1&amp;pos=218&amp;rpt=simage&amp;lr=2&amp;img_url=http://www.rustoys.ru/pics/koni.jpg" TargetMode="External"/><Relationship Id="rId4" Type="http://schemas.openxmlformats.org/officeDocument/2006/relationships/image" Target="../media/image10.jpeg"/><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FF0000"/>
                </a:solidFill>
              </a:rPr>
              <a:t>Русская народная игрушка</a:t>
            </a:r>
            <a:endParaRPr lang="ru-RU" dirty="0">
              <a:solidFill>
                <a:srgbClr val="FF0000"/>
              </a:solidFill>
            </a:endParaRPr>
          </a:p>
        </p:txBody>
      </p:sp>
      <p:sp>
        <p:nvSpPr>
          <p:cNvPr id="3" name="Подзаголовок 2"/>
          <p:cNvSpPr>
            <a:spLocks noGrp="1"/>
          </p:cNvSpPr>
          <p:nvPr>
            <p:ph type="subTitle" idx="1"/>
          </p:nvPr>
        </p:nvSpPr>
        <p:spPr>
          <a:xfrm>
            <a:off x="1907704" y="3886200"/>
            <a:ext cx="5864696" cy="1752600"/>
          </a:xfrm>
        </p:spPr>
        <p:txBody>
          <a:bodyPr/>
          <a:lstStyle/>
          <a:p>
            <a:r>
              <a:rPr lang="ru-RU" sz="2400" dirty="0" smtClean="0">
                <a:solidFill>
                  <a:schemeClr val="tx1"/>
                </a:solidFill>
              </a:rPr>
              <a:t>Презентация подготовлена учителем – дефектологом Сванидзе Е.В</a:t>
            </a:r>
            <a:r>
              <a:rPr lang="ru-RU" dirty="0" smtClean="0">
                <a:solidFill>
                  <a:schemeClr val="tx1"/>
                </a:solidFill>
              </a:rPr>
              <a:t>.</a:t>
            </a:r>
            <a:endParaRPr lang="ru-RU" dirty="0">
              <a:solidFill>
                <a:schemeClr val="tx1"/>
              </a:solidFill>
            </a:endParaRPr>
          </a:p>
        </p:txBody>
      </p:sp>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backgroundRemoval t="0" b="97610" l="2667" r="98000"/>
                    </a14:imgEffect>
                  </a14:imgLayer>
                </a14:imgProps>
              </a:ext>
              <a:ext uri="{28A0092B-C50C-407E-A947-70E740481C1C}">
                <a14:useLocalDpi xmlns:a14="http://schemas.microsoft.com/office/drawing/2010/main" val="0"/>
              </a:ext>
            </a:extLst>
          </a:blip>
          <a:stretch>
            <a:fillRect/>
          </a:stretch>
        </p:blipFill>
        <p:spPr>
          <a:xfrm rot="923530">
            <a:off x="7195498" y="2760364"/>
            <a:ext cx="1784122" cy="3731789"/>
          </a:xfrm>
          <a:prstGeom prst="rect">
            <a:avLst/>
          </a:prstGeom>
        </p:spPr>
      </p:pic>
      <p:pic>
        <p:nvPicPr>
          <p:cNvPr id="5" name="Рисунок 4"/>
          <p:cNvPicPr>
            <a:picLocks noChangeAspect="1"/>
          </p:cNvPicPr>
          <p:nvPr/>
        </p:nvPicPr>
        <p:blipFill>
          <a:blip r:embed="rId4">
            <a:extLst>
              <a:ext uri="{BEBA8EAE-BF5A-486C-A8C5-ECC9F3942E4B}">
                <a14:imgProps xmlns:a14="http://schemas.microsoft.com/office/drawing/2010/main">
                  <a14:imgLayer r:embed="rId5">
                    <a14:imgEffect>
                      <a14:backgroundRemoval t="9977" b="95238" l="2982" r="89908"/>
                    </a14:imgEffect>
                  </a14:imgLayer>
                </a14:imgProps>
              </a:ext>
              <a:ext uri="{28A0092B-C50C-407E-A947-70E740481C1C}">
                <a14:useLocalDpi xmlns:a14="http://schemas.microsoft.com/office/drawing/2010/main" val="0"/>
              </a:ext>
            </a:extLst>
          </a:blip>
          <a:stretch>
            <a:fillRect/>
          </a:stretch>
        </p:blipFill>
        <p:spPr>
          <a:xfrm>
            <a:off x="3707904" y="332656"/>
            <a:ext cx="2214880" cy="2240280"/>
          </a:xfrm>
          <a:prstGeom prst="rect">
            <a:avLst/>
          </a:prstGeom>
        </p:spPr>
      </p:pic>
      <p:pic>
        <p:nvPicPr>
          <p:cNvPr id="6" name="Рисунок 5"/>
          <p:cNvPicPr>
            <a:picLocks noChangeAspect="1"/>
          </p:cNvPicPr>
          <p:nvPr/>
        </p:nvPicPr>
        <p:blipFill>
          <a:blip r:embed="rId6">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179512" y="3792147"/>
            <a:ext cx="2434580" cy="2434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428728" y="4786322"/>
            <a:ext cx="592935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В игрушке "Дергун" использована обычная веревка.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Чаще такие игрушки изображали сову или медведя.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Дернешь за веревочку – и сова взмахивает крыльями,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а медведь забавно разводит лапами.</a:t>
            </a:r>
            <a:endParaRPr kumimoji="0" lang="ru-RU" sz="3200" b="1" i="0" u="none" strike="noStrike" cap="none" normalizeH="0" baseline="0" dirty="0" smtClean="0">
              <a:ln>
                <a:noFill/>
              </a:ln>
              <a:solidFill>
                <a:schemeClr val="tx1"/>
              </a:solidFill>
              <a:effectLst/>
            </a:endParaRPr>
          </a:p>
        </p:txBody>
      </p:sp>
      <p:pic>
        <p:nvPicPr>
          <p:cNvPr id="3" name="Рисунок 2" descr="Богородская игрушка"/>
          <p:cNvPicPr/>
          <p:nvPr/>
        </p:nvPicPr>
        <p:blipFill>
          <a:blip r:embed="rId2">
            <a:extLst>
              <a:ext uri="{28A0092B-C50C-407E-A947-70E740481C1C}">
                <a14:useLocalDpi xmlns:a14="http://schemas.microsoft.com/office/drawing/2010/main" val="0"/>
              </a:ext>
            </a:extLst>
          </a:blip>
          <a:srcRect/>
          <a:stretch>
            <a:fillRect/>
          </a:stretch>
        </p:blipFill>
        <p:spPr bwMode="auto">
          <a:xfrm>
            <a:off x="1428728" y="857232"/>
            <a:ext cx="6000792" cy="357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428604"/>
            <a:ext cx="4744247" cy="523220"/>
          </a:xfrm>
          <a:prstGeom prst="rect">
            <a:avLst/>
          </a:prstGeom>
        </p:spPr>
        <p:txBody>
          <a:bodyPr wrap="none">
            <a:spAutoFit/>
          </a:bodyPr>
          <a:lstStyle/>
          <a:p>
            <a:r>
              <a:rPr lang="ru-RU" sz="2800" b="1" dirty="0" err="1">
                <a:solidFill>
                  <a:srgbClr val="C00000"/>
                </a:solidFill>
              </a:rPr>
              <a:t>Троице-Сергиевская</a:t>
            </a:r>
            <a:r>
              <a:rPr lang="ru-RU" sz="2800" b="1" dirty="0">
                <a:solidFill>
                  <a:srgbClr val="C00000"/>
                </a:solidFill>
              </a:rPr>
              <a:t> игрушка</a:t>
            </a:r>
            <a:endParaRPr lang="ru-RU" sz="2800" dirty="0">
              <a:solidFill>
                <a:srgbClr val="C00000"/>
              </a:solidFill>
            </a:endParaRPr>
          </a:p>
        </p:txBody>
      </p:sp>
      <p:sp>
        <p:nvSpPr>
          <p:cNvPr id="3" name="Прямоугольник 2"/>
          <p:cNvSpPr/>
          <p:nvPr/>
        </p:nvSpPr>
        <p:spPr>
          <a:xfrm>
            <a:off x="500034" y="4143380"/>
            <a:ext cx="7929618" cy="2031325"/>
          </a:xfrm>
          <a:prstGeom prst="rect">
            <a:avLst/>
          </a:prstGeom>
        </p:spPr>
        <p:txBody>
          <a:bodyPr wrap="square">
            <a:spAutoFit/>
          </a:bodyPr>
          <a:lstStyle/>
          <a:p>
            <a:pPr algn="ctr"/>
            <a:r>
              <a:rPr lang="ru-RU" b="1" dirty="0"/>
              <a:t>Самым крупным центром производства деревянной игрушки был Троице-Сергиев посад в Подмосковье. Так расположен большой монастырь – Троице-Сергиева лавра. В XVII в. и монастырь, и окружающий его посад стали крупнейшим центром по производству игрушки. Чаще всего это раскрашенные куклы, иногда довольно большие: дамы и гусары, няни в кокошниках, пляшущие крестьяне, задумчивые пастушки и великое множество солдатиков всех цветов и размеров. </a:t>
            </a:r>
          </a:p>
        </p:txBody>
      </p:sp>
      <p:pic>
        <p:nvPicPr>
          <p:cNvPr id="4" name="Рисунок 3" descr="Барыни"/>
          <p:cNvPicPr/>
          <p:nvPr/>
        </p:nvPicPr>
        <p:blipFill>
          <a:blip r:embed="rId2">
            <a:lum bright="-1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1538" y="1285860"/>
            <a:ext cx="2714640" cy="2714639"/>
          </a:xfrm>
          <a:prstGeom prst="rect">
            <a:avLst/>
          </a:prstGeom>
          <a:noFill/>
          <a:ln>
            <a:noFill/>
          </a:ln>
        </p:spPr>
      </p:pic>
      <p:pic>
        <p:nvPicPr>
          <p:cNvPr id="5" name="Рисунок 4" descr="Деревянная игрушка"/>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929190" y="1285860"/>
            <a:ext cx="3071834" cy="26717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8992" y="428604"/>
            <a:ext cx="2148152" cy="584775"/>
          </a:xfrm>
          <a:prstGeom prst="rect">
            <a:avLst/>
          </a:prstGeom>
        </p:spPr>
        <p:txBody>
          <a:bodyPr wrap="none">
            <a:spAutoFit/>
          </a:bodyPr>
          <a:lstStyle/>
          <a:p>
            <a:r>
              <a:rPr lang="ru-RU" sz="3200" b="1" dirty="0">
                <a:solidFill>
                  <a:srgbClr val="C00000"/>
                </a:solidFill>
              </a:rPr>
              <a:t>Матрешка</a:t>
            </a:r>
            <a:r>
              <a:rPr lang="ru-RU" sz="3200" dirty="0">
                <a:solidFill>
                  <a:srgbClr val="C00000"/>
                </a:solidFill>
              </a:rPr>
              <a:t>.</a:t>
            </a:r>
          </a:p>
        </p:txBody>
      </p:sp>
      <p:sp>
        <p:nvSpPr>
          <p:cNvPr id="4097" name="Rectangle 1"/>
          <p:cNvSpPr>
            <a:spLocks noChangeArrowheads="1"/>
          </p:cNvSpPr>
          <p:nvPr/>
        </p:nvSpPr>
        <p:spPr bwMode="auto">
          <a:xfrm>
            <a:off x="500034" y="4643446"/>
            <a:ext cx="8083401"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Эта расписная деревянная игрушка имеет почти столетнюю историю. Пришла из Японии. Она стала одним из самых распространенных  изделий русского народного творчества, своеобразным символом России. Существует несколько центров по изготовлению матрешек.  Несмотря на общие черты, изделия каждого производства имеют свои особенности.</a:t>
            </a:r>
            <a:endParaRPr kumimoji="0" lang="ru-RU" sz="12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Первых матрешек стали выпускать в Троице-Сергиевой лавре.</a:t>
            </a:r>
            <a:endParaRPr kumimoji="0" lang="ru-RU" sz="3200" b="1" i="0" u="none" strike="noStrike" cap="none" normalizeH="0" baseline="0" dirty="0" smtClean="0">
              <a:ln>
                <a:noFill/>
              </a:ln>
              <a:solidFill>
                <a:schemeClr val="tx1"/>
              </a:solidFill>
              <a:effectLst/>
            </a:endParaRPr>
          </a:p>
        </p:txBody>
      </p:sp>
      <p:pic>
        <p:nvPicPr>
          <p:cNvPr id="4" name="Рисунок 3" descr="shop1913[1].jpg"/>
          <p:cNvPicPr>
            <a:picLocks noChangeAspect="1"/>
          </p:cNvPicPr>
          <p:nvPr/>
        </p:nvPicPr>
        <p:blipFill>
          <a:blip r:embed="rId2"/>
          <a:stretch>
            <a:fillRect/>
          </a:stretch>
        </p:blipFill>
        <p:spPr>
          <a:xfrm>
            <a:off x="1857356" y="1071546"/>
            <a:ext cx="5198380" cy="35210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28596" y="428604"/>
            <a:ext cx="6493381"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ea typeface="Times New Roman" pitchFamily="18" charset="0"/>
                <a:cs typeface="Times New Roman" pitchFamily="18" charset="0"/>
              </a:rPr>
              <a:t>Сергиево-Посадская матрешка.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Формы и роспись первых матрешек отражали разнообразную</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жизнь русского народа. Девушка в сарафане или полушубке,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пастушок со свирелью, бородатый старик, целое семейство,</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бояре, богатыри, исторические персонажи.</a:t>
            </a:r>
            <a:endParaRPr kumimoji="0" lang="ru-RU" sz="3200" b="1" i="0" u="none" strike="noStrike" cap="none" normalizeH="0" baseline="0" dirty="0" smtClean="0">
              <a:ln>
                <a:noFill/>
              </a:ln>
              <a:solidFill>
                <a:schemeClr val="tx1"/>
              </a:solidFill>
              <a:effectLst/>
            </a:endParaRPr>
          </a:p>
        </p:txBody>
      </p:sp>
      <p:pic>
        <p:nvPicPr>
          <p:cNvPr id="3" name="Рисунок 2" descr="матрешка"/>
          <p:cNvPicPr/>
          <p:nvPr/>
        </p:nvPicPr>
        <p:blipFill>
          <a:blip r:embed="rId2">
            <a:extLst>
              <a:ext uri="{28A0092B-C50C-407E-A947-70E740481C1C}">
                <a14:useLocalDpi xmlns:a14="http://schemas.microsoft.com/office/drawing/2010/main" val="0"/>
              </a:ext>
            </a:extLst>
          </a:blip>
          <a:srcRect/>
          <a:stretch>
            <a:fillRect/>
          </a:stretch>
        </p:blipFill>
        <p:spPr bwMode="auto">
          <a:xfrm>
            <a:off x="1785918" y="2285992"/>
            <a:ext cx="4643470" cy="414340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00034" y="357166"/>
            <a:ext cx="5152244"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ea typeface="Times New Roman" pitchFamily="18" charset="0"/>
                <a:cs typeface="Times New Roman" pitchFamily="18" charset="0"/>
              </a:rPr>
              <a:t>Семеновская матрешка.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Платье матрешки убрано травным орнаментом.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На фартуке матрешки нарисован пышный букет.</a:t>
            </a:r>
            <a:endParaRPr kumimoji="0" lang="ru-RU" b="1" i="0" u="none" strike="noStrike" cap="none" normalizeH="0" baseline="0" dirty="0" smtClean="0">
              <a:ln>
                <a:noFill/>
              </a:ln>
              <a:solidFill>
                <a:schemeClr val="tx1"/>
              </a:solidFill>
              <a:effectLst/>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06" b="89946" l="0" r="89946"/>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73942" y="1501400"/>
            <a:ext cx="5356599" cy="535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122"/>
                                        </p:tgtEl>
                                        <p:attrNameLst>
                                          <p:attrName>r</p:attrName>
                                        </p:attrNameLst>
                                      </p:cBhvr>
                                    </p:animRot>
                                    <p:animRot by="-240000">
                                      <p:cBhvr>
                                        <p:cTn id="7" dur="200" fill="hold">
                                          <p:stCondLst>
                                            <p:cond delay="200"/>
                                          </p:stCondLst>
                                        </p:cTn>
                                        <p:tgtEl>
                                          <p:spTgt spid="5122"/>
                                        </p:tgtEl>
                                        <p:attrNameLst>
                                          <p:attrName>r</p:attrName>
                                        </p:attrNameLst>
                                      </p:cBhvr>
                                    </p:animRot>
                                    <p:animRot by="240000">
                                      <p:cBhvr>
                                        <p:cTn id="8" dur="200" fill="hold">
                                          <p:stCondLst>
                                            <p:cond delay="400"/>
                                          </p:stCondLst>
                                        </p:cTn>
                                        <p:tgtEl>
                                          <p:spTgt spid="5122"/>
                                        </p:tgtEl>
                                        <p:attrNameLst>
                                          <p:attrName>r</p:attrName>
                                        </p:attrNameLst>
                                      </p:cBhvr>
                                    </p:animRot>
                                    <p:animRot by="-240000">
                                      <p:cBhvr>
                                        <p:cTn id="9" dur="200" fill="hold">
                                          <p:stCondLst>
                                            <p:cond delay="600"/>
                                          </p:stCondLst>
                                        </p:cTn>
                                        <p:tgtEl>
                                          <p:spTgt spid="5122"/>
                                        </p:tgtEl>
                                        <p:attrNameLst>
                                          <p:attrName>r</p:attrName>
                                        </p:attrNameLst>
                                      </p:cBhvr>
                                    </p:animRot>
                                    <p:animRot by="120000">
                                      <p:cBhvr>
                                        <p:cTn id="10"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428604"/>
            <a:ext cx="5333704"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C00000"/>
                </a:solidFill>
                <a:effectLst/>
                <a:ea typeface="Times New Roman" pitchFamily="18" charset="0"/>
                <a:cs typeface="Times New Roman" pitchFamily="18" charset="0"/>
              </a:rPr>
              <a:t>Полховско-Майдановская</a:t>
            </a:r>
            <a:r>
              <a:rPr kumimoji="0" lang="ru-RU" sz="2400" b="1" i="0" u="none" strike="noStrike" cap="none" normalizeH="0" baseline="0" dirty="0" smtClean="0">
                <a:ln>
                  <a:noFill/>
                </a:ln>
                <a:solidFill>
                  <a:srgbClr val="C00000"/>
                </a:solidFill>
                <a:effectLst/>
                <a:ea typeface="Times New Roman" pitchFamily="18" charset="0"/>
                <a:cs typeface="Times New Roman" pitchFamily="18" charset="0"/>
              </a:rPr>
              <a:t> матрешка.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rgbClr val="000000"/>
                </a:solidFill>
                <a:effectLst/>
                <a:ea typeface="Times New Roman" pitchFamily="18" charset="0"/>
                <a:cs typeface="Times New Roman" pitchFamily="18" charset="0"/>
              </a:rPr>
              <a:t>Полховский</a:t>
            </a: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Майдан Нижегородской области.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Яркие краски: зеленая, желтая, синяя, малиновая.</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Главный элемент росписи – цветок шиповника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символ любви, материнства.</a:t>
            </a:r>
            <a:endParaRPr kumimoji="0" lang="ru-RU" sz="3200" b="1" i="0" u="none" strike="noStrike" cap="none" normalizeH="0" baseline="0" dirty="0" smtClean="0">
              <a:ln>
                <a:noFill/>
              </a:ln>
              <a:solidFill>
                <a:schemeClr val="tx1"/>
              </a:solidFill>
              <a:effectLst/>
            </a:endParaRPr>
          </a:p>
        </p:txBody>
      </p:sp>
      <p:pic>
        <p:nvPicPr>
          <p:cNvPr id="4098" name="Picture 2" descr="http://www.artshop-rus.com/images/content-upload/IMG_4542.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385" l="0" r="98981"/>
                    </a14:imgEffect>
                  </a14:imgLayer>
                </a14:imgProps>
              </a:ext>
              <a:ext uri="{28A0092B-C50C-407E-A947-70E740481C1C}">
                <a14:useLocalDpi xmlns:a14="http://schemas.microsoft.com/office/drawing/2010/main" val="0"/>
              </a:ext>
            </a:extLst>
          </a:blip>
          <a:srcRect/>
          <a:stretch>
            <a:fillRect/>
          </a:stretch>
        </p:blipFill>
        <p:spPr bwMode="auto">
          <a:xfrm flipH="1">
            <a:off x="3059831" y="908720"/>
            <a:ext cx="5071123" cy="5314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5720" y="571480"/>
            <a:ext cx="4744825" cy="19082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rgbClr val="C00000"/>
                </a:solidFill>
                <a:effectLst/>
                <a:ea typeface="Times New Roman" pitchFamily="18" charset="0"/>
                <a:cs typeface="Times New Roman" pitchFamily="18" charset="0"/>
              </a:rPr>
              <a:t>Крутецкая</a:t>
            </a:r>
            <a:r>
              <a:rPr kumimoji="0" lang="ru-RU" sz="2800" b="1" i="0" u="none" strike="noStrike" cap="none" normalizeH="0" baseline="0" dirty="0" smtClean="0">
                <a:ln>
                  <a:noFill/>
                </a:ln>
                <a:solidFill>
                  <a:srgbClr val="C00000"/>
                </a:solidFill>
                <a:effectLst/>
                <a:ea typeface="Times New Roman" pitchFamily="18" charset="0"/>
                <a:cs typeface="Times New Roman" pitchFamily="18" charset="0"/>
              </a:rPr>
              <a:t> матрешка.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rgbClr val="000000"/>
                </a:solidFill>
                <a:effectLst/>
                <a:ea typeface="Times New Roman" pitchFamily="18" charset="0"/>
                <a:cs typeface="Times New Roman" pitchFamily="18" charset="0"/>
              </a:rPr>
              <a:t>Крутецкие</a:t>
            </a: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матрешки то длинненькие,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как шахматные фигурки, а то почти круглые.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Платья самых разных фасонов и расцветок,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прически – от традиционной косы до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Современных стрижек.</a:t>
            </a:r>
            <a:endParaRPr kumimoji="0" lang="ru-RU" sz="1800" b="1" i="0" u="none" strike="noStrike" cap="none" normalizeH="0" baseline="0" dirty="0" smtClean="0">
              <a:ln>
                <a:noFill/>
              </a:ln>
              <a:solidFill>
                <a:schemeClr val="tx1"/>
              </a:solidFill>
              <a:effectLst/>
            </a:endParaRPr>
          </a:p>
        </p:txBody>
      </p:sp>
      <p:pic>
        <p:nvPicPr>
          <p:cNvPr id="6146" name="Picture 2" descr="http://www.puzo-karapuza.ru/pics/sergiev_posad_matryoshk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194734"/>
            <a:ext cx="3762747" cy="40274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571736" y="500042"/>
            <a:ext cx="403187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Verdana" pitchFamily="34" charset="0"/>
                <a:ea typeface="Times New Roman" pitchFamily="18" charset="0"/>
              </a:rPr>
              <a:t>Неваляшка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Verdana" pitchFamily="34" charset="0"/>
                <a:ea typeface="Times New Roman" pitchFamily="18" charset="0"/>
              </a:rPr>
              <a:t>(«ванька-встанька»)</a:t>
            </a:r>
            <a:endParaRPr kumimoji="0" lang="ru-RU" sz="2400" b="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a:off x="285720" y="2285992"/>
            <a:ext cx="4572000" cy="2031325"/>
          </a:xfrm>
          <a:prstGeom prst="rect">
            <a:avLst/>
          </a:prstGeom>
        </p:spPr>
        <p:txBody>
          <a:bodyPr>
            <a:spAutoFit/>
          </a:bodyPr>
          <a:lstStyle/>
          <a:p>
            <a:r>
              <a:rPr lang="ru-RU" b="1" dirty="0"/>
              <a:t>Первые русские деревянные неваляшки появились на ярмарке в начале XIX века. Тогда их называли «</a:t>
            </a:r>
            <a:r>
              <a:rPr lang="ru-RU" b="1" dirty="0" err="1"/>
              <a:t>кувырканами</a:t>
            </a:r>
            <a:r>
              <a:rPr lang="ru-RU" b="1" dirty="0"/>
              <a:t>». </a:t>
            </a:r>
            <a:r>
              <a:rPr lang="ru-RU" b="1" dirty="0" err="1"/>
              <a:t>Кувырканы</a:t>
            </a:r>
            <a:r>
              <a:rPr lang="ru-RU" b="1" dirty="0"/>
              <a:t> изображались в виде богатых купцов, разодетых в роскошные одеяния, а также клоунов (скоморохи) и девочек на шаре. </a:t>
            </a:r>
          </a:p>
        </p:txBody>
      </p:sp>
      <p:pic>
        <p:nvPicPr>
          <p:cNvPr id="4" name="Рисунок 3" descr="http://rusprom.biz/images/stories/1209/img-zMZsd5.jpg"/>
          <p:cNvPicPr/>
          <p:nvPr/>
        </p:nvPicPr>
        <p:blipFill>
          <a:blip r:embed="rId2">
            <a:extLst>
              <a:ext uri="{28A0092B-C50C-407E-A947-70E740481C1C}">
                <a14:useLocalDpi xmlns:a14="http://schemas.microsoft.com/office/drawing/2010/main" val="0"/>
              </a:ext>
            </a:extLst>
          </a:blip>
          <a:srcRect/>
          <a:stretch>
            <a:fillRect/>
          </a:stretch>
        </p:blipFill>
        <p:spPr bwMode="auto">
          <a:xfrm>
            <a:off x="5357818" y="1785926"/>
            <a:ext cx="3286132" cy="4071966"/>
          </a:xfrm>
          <a:prstGeom prst="rect">
            <a:avLst/>
          </a:prstGeom>
          <a:noFill/>
          <a:ln>
            <a:noFill/>
          </a:ln>
        </p:spPr>
      </p:pic>
      <p:pic>
        <p:nvPicPr>
          <p:cNvPr id="5" name="Рисунок 4" descr="http://rusprom.biz/images/stories/1209/img-DlMfUn.jpg"/>
          <p:cNvPicPr/>
          <p:nvPr/>
        </p:nvPicPr>
        <p:blipFill>
          <a:blip r:embed="rId3">
            <a:extLst>
              <a:ext uri="{28A0092B-C50C-407E-A947-70E740481C1C}">
                <a14:useLocalDpi xmlns:a14="http://schemas.microsoft.com/office/drawing/2010/main" val="0"/>
              </a:ext>
            </a:extLst>
          </a:blip>
          <a:srcRect/>
          <a:stretch>
            <a:fillRect/>
          </a:stretch>
        </p:blipFill>
        <p:spPr bwMode="auto">
          <a:xfrm>
            <a:off x="3929058" y="4143380"/>
            <a:ext cx="1628773" cy="2428868"/>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4214818"/>
            <a:ext cx="7786742" cy="2031325"/>
          </a:xfrm>
          <a:prstGeom prst="rect">
            <a:avLst/>
          </a:prstGeom>
        </p:spPr>
        <p:txBody>
          <a:bodyPr wrap="square">
            <a:spAutoFit/>
          </a:bodyPr>
          <a:lstStyle/>
          <a:p>
            <a:r>
              <a:rPr lang="ru-RU" b="1" dirty="0"/>
              <a:t>Петрушка  — один из персонажей русских народных кукольных представлений. Изображается в красной рубахе, холщовых штанах и остроконечном колпаке с кисточкой; традиционно Петрушка — это перчаточная кукла (кукла-перчатка). Петрушка — «прозвище куклы балаганной, русского шута, потешника, остряка в красном кафтане и в красном колпаке; зовут Петрушкой также весь шутовской, кукольный вертеп.</a:t>
            </a:r>
          </a:p>
        </p:txBody>
      </p:sp>
      <p:sp>
        <p:nvSpPr>
          <p:cNvPr id="3" name="TextBox 2"/>
          <p:cNvSpPr txBox="1"/>
          <p:nvPr/>
        </p:nvSpPr>
        <p:spPr>
          <a:xfrm>
            <a:off x="2571736" y="500042"/>
            <a:ext cx="3786214" cy="523220"/>
          </a:xfrm>
          <a:prstGeom prst="rect">
            <a:avLst/>
          </a:prstGeom>
          <a:noFill/>
        </p:spPr>
        <p:txBody>
          <a:bodyPr wrap="square" rtlCol="0">
            <a:spAutoFit/>
          </a:bodyPr>
          <a:lstStyle/>
          <a:p>
            <a:pPr algn="ctr"/>
            <a:r>
              <a:rPr lang="ru-RU" sz="2800" b="1" dirty="0" smtClean="0">
                <a:solidFill>
                  <a:srgbClr val="C00000"/>
                </a:solidFill>
              </a:rPr>
              <a:t>Петрушка</a:t>
            </a:r>
            <a:endParaRPr lang="ru-RU" sz="2800" b="1" dirty="0">
              <a:solidFill>
                <a:srgbClr val="C00000"/>
              </a:solidFill>
            </a:endParaRPr>
          </a:p>
        </p:txBody>
      </p:sp>
      <p:pic>
        <p:nvPicPr>
          <p:cNvPr id="30722" name="Picture 2" descr="C:\Documents and Settings\Admin\Рабочий стол\Русская народная игрушка\Petrushka_1[1].jpg"/>
          <p:cNvPicPr>
            <a:picLocks noChangeAspect="1" noChangeArrowheads="1"/>
          </p:cNvPicPr>
          <p:nvPr/>
        </p:nvPicPr>
        <p:blipFill>
          <a:blip r:embed="rId2"/>
          <a:srcRect/>
          <a:stretch>
            <a:fillRect/>
          </a:stretch>
        </p:blipFill>
        <p:spPr bwMode="auto">
          <a:xfrm>
            <a:off x="2571736" y="1142984"/>
            <a:ext cx="3822704" cy="2867028"/>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277500"/>
            <a:ext cx="7848872" cy="2031325"/>
          </a:xfrm>
          <a:prstGeom prst="rect">
            <a:avLst/>
          </a:prstGeom>
        </p:spPr>
        <p:txBody>
          <a:bodyPr wrap="square">
            <a:spAutoFit/>
          </a:bodyPr>
          <a:lstStyle/>
          <a:p>
            <a:r>
              <a:rPr lang="ru-RU" b="1" dirty="0"/>
              <a:t>Свистульки как самостоятельные изделия были известны еще в глубокой древности. Начиная с языческих времен их использовали как магические инструменты для вызывания в летнюю жару ветра и дождя. Впоследствии свистульки утратили свое обрядовое значение, превратившись в детскую забаву. В последнее время они стали использоваться в народных ансамблях как своеобразные музыкальные инструменты.</a:t>
            </a:r>
          </a:p>
          <a:p>
            <a:endParaRPr lang="ru-RU"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651" y="1052736"/>
            <a:ext cx="4050267" cy="303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cs1.livemaster.ru/foto/large/6c11297846-russkij-stil-svistulki-n5682.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485"/>
          <a:stretch/>
        </p:blipFill>
        <p:spPr bwMode="auto">
          <a:xfrm>
            <a:off x="611560" y="1052736"/>
            <a:ext cx="3861772" cy="30280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42446" y="476672"/>
            <a:ext cx="4054338" cy="584775"/>
          </a:xfrm>
          <a:prstGeom prst="rect">
            <a:avLst/>
          </a:prstGeom>
          <a:noFill/>
        </p:spPr>
        <p:txBody>
          <a:bodyPr wrap="square" rtlCol="0">
            <a:spAutoFit/>
          </a:bodyPr>
          <a:lstStyle/>
          <a:p>
            <a:pPr algn="ctr"/>
            <a:r>
              <a:rPr lang="ru-RU" sz="3200" b="1" dirty="0" smtClean="0">
                <a:solidFill>
                  <a:srgbClr val="C00000"/>
                </a:solidFill>
              </a:rPr>
              <a:t>Свистульки</a:t>
            </a:r>
            <a:endParaRPr lang="ru-RU" sz="3200" b="1" dirty="0">
              <a:solidFill>
                <a:srgbClr val="C00000"/>
              </a:solidFill>
            </a:endParaRPr>
          </a:p>
        </p:txBody>
      </p:sp>
    </p:spTree>
    <p:extLst>
      <p:ext uri="{BB962C8B-B14F-4D97-AF65-F5344CB8AC3E}">
        <p14:creationId xmlns:p14="http://schemas.microsoft.com/office/powerpoint/2010/main" val="476023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4509120"/>
            <a:ext cx="7358114" cy="2031325"/>
          </a:xfrm>
          <a:prstGeom prst="rect">
            <a:avLst/>
          </a:prstGeom>
        </p:spPr>
        <p:txBody>
          <a:bodyPr wrap="square">
            <a:spAutoFit/>
          </a:bodyPr>
          <a:lstStyle/>
          <a:p>
            <a:r>
              <a:rPr lang="ru-RU" b="1" dirty="0"/>
              <a:t>История народной игрушки начинается в глубокой древности. Она связана с творчеством народа, с народным искусством, с фольклором. Игрушка - одна из самых древнейших форм творчества, на протяжении веков она изменялась вместе со всей народной культурой, впитывая в себя ее национальные особенности и своеобразие.</a:t>
            </a:r>
            <a:r>
              <a:rPr lang="ru-RU" dirty="0"/>
              <a:t/>
            </a:r>
            <a:br>
              <a:rPr lang="ru-RU" dirty="0"/>
            </a:br>
            <a:r>
              <a:rPr lang="ru-RU" dirty="0"/>
              <a:t/>
            </a:r>
            <a:br>
              <a:rPr lang="ru-RU" dirty="0"/>
            </a:br>
            <a:endParaRPr lang="ru-RU" dirty="0"/>
          </a:p>
        </p:txBody>
      </p:sp>
      <p:pic>
        <p:nvPicPr>
          <p:cNvPr id="1026" name="Picture 2" descr="http://am-am.info/wp-content/gallery/00-single/rukukla.ru.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429" b="92429" l="5744" r="89838"/>
                    </a14:imgEffect>
                  </a14:imgLayer>
                </a14:imgProps>
              </a:ext>
              <a:ext uri="{28A0092B-C50C-407E-A947-70E740481C1C}">
                <a14:useLocalDpi xmlns:a14="http://schemas.microsoft.com/office/drawing/2010/main" val="0"/>
              </a:ext>
            </a:extLst>
          </a:blip>
          <a:srcRect t="8394" b="8042"/>
          <a:stretch/>
        </p:blipFill>
        <p:spPr bwMode="auto">
          <a:xfrm>
            <a:off x="4391151" y="404664"/>
            <a:ext cx="4104456" cy="3537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bobrolet.ru/wp-content/gallery/dymkovskaya/dymkovskaya-toy09.jpg">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5667" l="0" r="100000"/>
                    </a14:imgEffect>
                  </a14:imgLayer>
                </a14:imgProps>
              </a:ext>
              <a:ext uri="{28A0092B-C50C-407E-A947-70E740481C1C}">
                <a14:useLocalDpi xmlns:a14="http://schemas.microsoft.com/office/drawing/2010/main" val="0"/>
              </a:ext>
            </a:extLst>
          </a:blip>
          <a:srcRect t="16370"/>
          <a:stretch/>
        </p:blipFill>
        <p:spPr bwMode="auto">
          <a:xfrm>
            <a:off x="722190" y="188641"/>
            <a:ext cx="3349742" cy="4202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653136"/>
            <a:ext cx="8064896" cy="1200329"/>
          </a:xfrm>
          <a:prstGeom prst="rect">
            <a:avLst/>
          </a:prstGeom>
        </p:spPr>
        <p:txBody>
          <a:bodyPr wrap="square">
            <a:spAutoFit/>
          </a:bodyPr>
          <a:lstStyle/>
          <a:p>
            <a:r>
              <a:rPr lang="ru-RU" b="1" dirty="0"/>
              <a:t>Народные мастера лепят свистульки в виде коней, всадников, оленей, собачек, птиц и фантастических животных. Если свистулька имеет сложную форму и к тому же крупная, свисток можно выполнить отдельно, а затем соединить с остальной частью игрушки.</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20" r="5443"/>
          <a:stretch/>
        </p:blipFill>
        <p:spPr bwMode="auto">
          <a:xfrm>
            <a:off x="539552" y="548680"/>
            <a:ext cx="349794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759"/>
          <a:stretch/>
        </p:blipFill>
        <p:spPr bwMode="auto">
          <a:xfrm>
            <a:off x="5592457" y="548680"/>
            <a:ext cx="316150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581" y="2447925"/>
            <a:ext cx="14287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118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8"/>
                                        </p:tgtEl>
                                        <p:attrNameLst>
                                          <p:attrName>r</p:attrName>
                                        </p:attrNameLst>
                                      </p:cBhvr>
                                    </p:animRot>
                                    <p:animRot by="-240000">
                                      <p:cBhvr>
                                        <p:cTn id="7" dur="200" fill="hold">
                                          <p:stCondLst>
                                            <p:cond delay="200"/>
                                          </p:stCondLst>
                                        </p:cTn>
                                        <p:tgtEl>
                                          <p:spTgt spid="1028"/>
                                        </p:tgtEl>
                                        <p:attrNameLst>
                                          <p:attrName>r</p:attrName>
                                        </p:attrNameLst>
                                      </p:cBhvr>
                                    </p:animRot>
                                    <p:animRot by="240000">
                                      <p:cBhvr>
                                        <p:cTn id="8" dur="200" fill="hold">
                                          <p:stCondLst>
                                            <p:cond delay="400"/>
                                          </p:stCondLst>
                                        </p:cTn>
                                        <p:tgtEl>
                                          <p:spTgt spid="1028"/>
                                        </p:tgtEl>
                                        <p:attrNameLst>
                                          <p:attrName>r</p:attrName>
                                        </p:attrNameLst>
                                      </p:cBhvr>
                                    </p:animRot>
                                    <p:animRot by="-240000">
                                      <p:cBhvr>
                                        <p:cTn id="9" dur="200" fill="hold">
                                          <p:stCondLst>
                                            <p:cond delay="600"/>
                                          </p:stCondLst>
                                        </p:cTn>
                                        <p:tgtEl>
                                          <p:spTgt spid="1028"/>
                                        </p:tgtEl>
                                        <p:attrNameLst>
                                          <p:attrName>r</p:attrName>
                                        </p:attrNameLst>
                                      </p:cBhvr>
                                    </p:animRot>
                                    <p:animRot by="120000">
                                      <p:cBhvr>
                                        <p:cTn id="10"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orumchankarf.ru/shop/images/stories/virtuemart/product/svpt.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39" b="96185" l="10000" r="88600"/>
                    </a14:imgEffect>
                  </a14:imgLayer>
                </a14:imgProps>
              </a:ext>
              <a:ext uri="{28A0092B-C50C-407E-A947-70E740481C1C}">
                <a14:useLocalDpi xmlns:a14="http://schemas.microsoft.com/office/drawing/2010/main" val="0"/>
              </a:ext>
            </a:extLst>
          </a:blip>
          <a:srcRect/>
          <a:stretch>
            <a:fillRect/>
          </a:stretch>
        </p:blipFill>
        <p:spPr bwMode="auto">
          <a:xfrm>
            <a:off x="5508104" y="2705464"/>
            <a:ext cx="3898404" cy="38828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batgifts.com/images/pn09301214.jp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528" b="100000" l="0" r="98900"/>
                    </a14:imgEffect>
                  </a14:imgLayer>
                </a14:imgProps>
              </a:ext>
              <a:ext uri="{28A0092B-C50C-407E-A947-70E740481C1C}">
                <a14:useLocalDpi xmlns:a14="http://schemas.microsoft.com/office/drawing/2010/main" val="0"/>
              </a:ext>
            </a:extLst>
          </a:blip>
          <a:srcRect/>
          <a:stretch>
            <a:fillRect/>
          </a:stretch>
        </p:blipFill>
        <p:spPr bwMode="auto">
          <a:xfrm>
            <a:off x="611560" y="2983080"/>
            <a:ext cx="4621634" cy="332757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464" y="404664"/>
            <a:ext cx="8496944" cy="2031325"/>
          </a:xfrm>
          <a:prstGeom prst="rect">
            <a:avLst/>
          </a:prstGeom>
        </p:spPr>
        <p:txBody>
          <a:bodyPr wrap="square">
            <a:spAutoFit/>
          </a:bodyPr>
          <a:lstStyle/>
          <a:p>
            <a:pPr algn="ctr"/>
            <a:r>
              <a:rPr lang="ru-RU" b="1" dirty="0"/>
              <a:t>Деревянные свистульки режутся вручную, как правило, из липы. При машинном изготовлении деревянные игрушки-свистульки могут изготовляться в некрашеном виде для самостоятельной росписи.</a:t>
            </a:r>
          </a:p>
          <a:p>
            <a:pPr algn="ctr"/>
            <a:r>
              <a:rPr lang="ru-RU" b="1" dirty="0"/>
              <a:t>В некоторые виды свистулек можно налить вовнутрь немного воды и вместо свиста получить </a:t>
            </a:r>
            <a:r>
              <a:rPr lang="ru-RU" b="1" dirty="0" err="1"/>
              <a:t>многотональные</a:t>
            </a:r>
            <a:r>
              <a:rPr lang="ru-RU" b="1" dirty="0"/>
              <a:t> трели. В ряде свистулек по ходу воздушного канала просверливают дырочки, превращая их в некое подобие дудочки-</a:t>
            </a:r>
            <a:r>
              <a:rPr lang="ru-RU" b="1" dirty="0" err="1"/>
              <a:t>жилейки</a:t>
            </a:r>
            <a:r>
              <a:rPr lang="ru-RU" b="1" dirty="0"/>
              <a:t>.</a:t>
            </a:r>
          </a:p>
        </p:txBody>
      </p:sp>
    </p:spTree>
    <p:extLst>
      <p:ext uri="{BB962C8B-B14F-4D97-AF65-F5344CB8AC3E}">
        <p14:creationId xmlns:p14="http://schemas.microsoft.com/office/powerpoint/2010/main" val="271116412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480" y="428604"/>
            <a:ext cx="5143536" cy="523220"/>
          </a:xfrm>
          <a:prstGeom prst="rect">
            <a:avLst/>
          </a:prstGeom>
          <a:noFill/>
        </p:spPr>
        <p:txBody>
          <a:bodyPr wrap="square" rtlCol="0">
            <a:spAutoFit/>
          </a:bodyPr>
          <a:lstStyle/>
          <a:p>
            <a:pPr algn="ctr"/>
            <a:r>
              <a:rPr lang="ru-RU" sz="2800" b="1" dirty="0" smtClean="0">
                <a:solidFill>
                  <a:srgbClr val="C00000"/>
                </a:solidFill>
              </a:rPr>
              <a:t>Как называется эта игрушка?</a:t>
            </a:r>
            <a:endParaRPr lang="ru-RU" sz="2800" b="1" dirty="0">
              <a:solidFill>
                <a:srgbClr val="C00000"/>
              </a:solidFill>
            </a:endParaRPr>
          </a:p>
        </p:txBody>
      </p:sp>
      <p:pic>
        <p:nvPicPr>
          <p:cNvPr id="4" name="Рисунок 3" descr="215-500x500[1].jpg"/>
          <p:cNvPicPr>
            <a:picLocks noChangeAspect="1"/>
          </p:cNvPicPr>
          <p:nvPr/>
        </p:nvPicPr>
        <p:blipFill>
          <a:blip r:embed="rId2"/>
          <a:stretch>
            <a:fillRect/>
          </a:stretch>
        </p:blipFill>
        <p:spPr>
          <a:xfrm>
            <a:off x="357158" y="1142984"/>
            <a:ext cx="2643206" cy="2643206"/>
          </a:xfrm>
          <a:prstGeom prst="rect">
            <a:avLst/>
          </a:prstGeom>
        </p:spPr>
      </p:pic>
      <p:pic>
        <p:nvPicPr>
          <p:cNvPr id="5" name="Рисунок 4" descr="633_1[1].jpg"/>
          <p:cNvPicPr>
            <a:picLocks noChangeAspect="1"/>
          </p:cNvPicPr>
          <p:nvPr/>
        </p:nvPicPr>
        <p:blipFill>
          <a:blip r:embed="rId3"/>
          <a:stretch>
            <a:fillRect/>
          </a:stretch>
        </p:blipFill>
        <p:spPr>
          <a:xfrm>
            <a:off x="3071802" y="2571744"/>
            <a:ext cx="3206744" cy="2405058"/>
          </a:xfrm>
          <a:prstGeom prst="rect">
            <a:avLst/>
          </a:prstGeom>
        </p:spPr>
      </p:pic>
      <p:pic>
        <p:nvPicPr>
          <p:cNvPr id="6" name="Рисунок 5" descr="a15260aa2208[1].jpg"/>
          <p:cNvPicPr>
            <a:picLocks noChangeAspect="1"/>
          </p:cNvPicPr>
          <p:nvPr/>
        </p:nvPicPr>
        <p:blipFill>
          <a:blip r:embed="rId4"/>
          <a:stretch>
            <a:fillRect/>
          </a:stretch>
        </p:blipFill>
        <p:spPr>
          <a:xfrm>
            <a:off x="6500826" y="1142984"/>
            <a:ext cx="2428881" cy="2428881"/>
          </a:xfrm>
          <a:prstGeom prst="rect">
            <a:avLst/>
          </a:prstGeom>
        </p:spPr>
      </p:pic>
      <p:pic>
        <p:nvPicPr>
          <p:cNvPr id="7" name="Рисунок 6" descr="gorodetskie_koni[1].jpg"/>
          <p:cNvPicPr>
            <a:picLocks noChangeAspect="1"/>
          </p:cNvPicPr>
          <p:nvPr/>
        </p:nvPicPr>
        <p:blipFill>
          <a:blip r:embed="rId5"/>
          <a:stretch>
            <a:fillRect/>
          </a:stretch>
        </p:blipFill>
        <p:spPr>
          <a:xfrm>
            <a:off x="3071802" y="1000108"/>
            <a:ext cx="3143250" cy="1619250"/>
          </a:xfrm>
          <a:prstGeom prst="rect">
            <a:avLst/>
          </a:prstGeom>
        </p:spPr>
      </p:pic>
      <p:pic>
        <p:nvPicPr>
          <p:cNvPr id="8" name="Рисунок 7" descr="shop1042[1].jpg"/>
          <p:cNvPicPr>
            <a:picLocks noChangeAspect="1"/>
          </p:cNvPicPr>
          <p:nvPr/>
        </p:nvPicPr>
        <p:blipFill>
          <a:blip r:embed="rId6"/>
          <a:srcRect l="14000" r="20000"/>
          <a:stretch>
            <a:fillRect/>
          </a:stretch>
        </p:blipFill>
        <p:spPr>
          <a:xfrm>
            <a:off x="6572264" y="4143380"/>
            <a:ext cx="2357454" cy="2419350"/>
          </a:xfrm>
          <a:prstGeom prst="rect">
            <a:avLst/>
          </a:prstGeom>
        </p:spPr>
      </p:pic>
      <p:pic>
        <p:nvPicPr>
          <p:cNvPr id="9" name="Рисунок 8" descr="volchok_malyy_okrashennyy_00059209_thumb[1].jpg"/>
          <p:cNvPicPr>
            <a:picLocks noChangeAspect="1"/>
          </p:cNvPicPr>
          <p:nvPr/>
        </p:nvPicPr>
        <p:blipFill>
          <a:blip r:embed="rId7"/>
          <a:stretch>
            <a:fillRect/>
          </a:stretch>
        </p:blipFill>
        <p:spPr>
          <a:xfrm>
            <a:off x="357158" y="4143380"/>
            <a:ext cx="2357442" cy="2357442"/>
          </a:xfrm>
          <a:prstGeom prst="rect">
            <a:avLst/>
          </a:prstGeom>
        </p:spPr>
      </p:pic>
      <p:pic>
        <p:nvPicPr>
          <p:cNvPr id="10" name="Рисунок 9" descr="mt000[1].jpg"/>
          <p:cNvPicPr>
            <a:picLocks noChangeAspect="1"/>
          </p:cNvPicPr>
          <p:nvPr/>
        </p:nvPicPr>
        <p:blipFill>
          <a:blip r:embed="rId8"/>
          <a:stretch>
            <a:fillRect/>
          </a:stretch>
        </p:blipFill>
        <p:spPr>
          <a:xfrm>
            <a:off x="3214678" y="4643446"/>
            <a:ext cx="2857520" cy="2028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072494" cy="2031325"/>
          </a:xfrm>
          <a:prstGeom prst="rect">
            <a:avLst/>
          </a:prstGeom>
        </p:spPr>
        <p:txBody>
          <a:bodyPr wrap="square">
            <a:spAutoFit/>
          </a:bodyPr>
          <a:lstStyle/>
          <a:p>
            <a:pPr algn="ctr"/>
            <a:r>
              <a:rPr lang="ru-RU" b="1" dirty="0"/>
              <a:t>Основным материалом для изготовления игрушек были глина и дерево, а начиная с первой половины 19 века - папье-маше. Мастерили также игрушки и из соломы, мха, еловых шишек, льна. Как глиняные, так и деревянные игрушки изготавливались во многих местах России. Можно указать наиболее важные центры: деревянную игрушку больше всего делали в Московской и Нижегородской губерниях, глиняную - в вятке, Туле, Каргополе.</a:t>
            </a:r>
            <a:r>
              <a:rPr lang="ru-RU" dirty="0"/>
              <a:t/>
            </a:r>
            <a:br>
              <a:rPr lang="ru-RU" dirty="0"/>
            </a:br>
            <a:endParaRPr lang="ru-RU" dirty="0"/>
          </a:p>
        </p:txBody>
      </p:sp>
      <p:pic>
        <p:nvPicPr>
          <p:cNvPr id="2050" name="Picture 2" descr="http://www.rustoys.ru/museums/igrushki/S201019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76" y="2492896"/>
            <a:ext cx="2820313" cy="3384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arsel.ru/images/Derevjannye%20igrushki/RNI/Pogremushka_devochka.jpg">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76" b="99013" l="3125" r="100000"/>
                    </a14:imgEffect>
                  </a14:imgLayer>
                </a14:imgProps>
              </a:ext>
              <a:ext uri="{28A0092B-C50C-407E-A947-70E740481C1C}">
                <a14:useLocalDpi xmlns:a14="http://schemas.microsoft.com/office/drawing/2010/main" val="0"/>
              </a:ext>
            </a:extLst>
          </a:blip>
          <a:srcRect/>
          <a:stretch>
            <a:fillRect/>
          </a:stretch>
        </p:blipFill>
        <p:spPr bwMode="auto">
          <a:xfrm rot="3775796">
            <a:off x="2671459" y="3142137"/>
            <a:ext cx="3293516" cy="20858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gorod.tomsk.ru/i/u/8897/92327.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2492896"/>
            <a:ext cx="3490513" cy="338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785786" y="357166"/>
            <a:ext cx="8143932"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660000"/>
                </a:solidFill>
                <a:effectLst/>
                <a:latin typeface="Calibri" pitchFamily="34" charset="0"/>
                <a:ea typeface="Calibri" pitchFamily="34" charset="0"/>
                <a:cs typeface="Times New Roman" pitchFamily="18" charset="0"/>
              </a:rPr>
              <a:t>Русская народная деревянная игрушка</a:t>
            </a:r>
            <a:endParaRPr kumimoji="0" lang="ru-RU" sz="16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Деревянные игрушки делали на Руси еще в глубокой древности.</a:t>
            </a:r>
          </a:p>
          <a:p>
            <a:pPr eaLnBrk="0" fontAlgn="base" hangingPunct="0">
              <a:spcBef>
                <a:spcPct val="0"/>
              </a:spcBef>
              <a:spcAft>
                <a:spcPct val="0"/>
              </a:spcAf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Где же изготавливались </a:t>
            </a:r>
            <a:r>
              <a:rPr kumimoji="0" lang="ru-RU" b="1" i="0" strike="noStrike" cap="none" normalizeH="0" baseline="0" dirty="0" smtClean="0">
                <a:ln>
                  <a:solidFill>
                    <a:sysClr val="windowText" lastClr="000000"/>
                  </a:solidFill>
                </a:ln>
                <a:effectLst/>
                <a:ea typeface="Times New Roman" pitchFamily="18" charset="0"/>
                <a:cs typeface="Times New Roman" pitchFamily="18" charset="0"/>
                <a:hlinkClick r:id="rId2" tooltip="деревянные игрушки"/>
              </a:rPr>
              <a:t>деревянные игрушки</a:t>
            </a:r>
            <a:r>
              <a:rPr kumimoji="0" lang="ru-RU" b="1" i="0" strike="noStrike" cap="none" normalizeH="0" baseline="0" dirty="0" smtClean="0">
                <a:ln>
                  <a:noFill/>
                </a:ln>
                <a:effectLst/>
                <a:ea typeface="Times New Roman" pitchFamily="18" charset="0"/>
                <a:cs typeface="Times New Roman" pitchFamily="18" charset="0"/>
              </a:rPr>
              <a:t>? </a:t>
            </a:r>
          </a:p>
          <a:p>
            <a:pPr eaLnBrk="0" fontAlgn="base" hangingPunct="0">
              <a:spcBef>
                <a:spcPct val="0"/>
              </a:spcBef>
              <a:spcAft>
                <a:spcPct val="0"/>
              </a:spcAf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Конечно, в местах, богатых лесами. </a:t>
            </a:r>
          </a:p>
          <a:p>
            <a:pPr eaLnBrk="0" fontAlgn="base" hangingPunct="0">
              <a:spcBef>
                <a:spcPct val="0"/>
              </a:spcBef>
              <a:spcAft>
                <a:spcPct val="0"/>
              </a:spcAf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Русский Север </a:t>
            </a:r>
            <a:r>
              <a:rPr lang="ru-RU" b="1" dirty="0">
                <a:solidFill>
                  <a:srgbClr val="000000"/>
                </a:solidFill>
                <a:ea typeface="Times New Roman" pitchFamily="18" charset="0"/>
                <a:cs typeface="Times New Roman" pitchFamily="18" charset="0"/>
              </a:rPr>
              <a:t>–</a:t>
            </a: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одно из таких мест. Здесь каждый крестьянин, </a:t>
            </a:r>
          </a:p>
          <a:p>
            <a:pPr eaLnBrk="0" fontAlgn="base" hangingPunct="0">
              <a:spcBef>
                <a:spcPct val="0"/>
              </a:spcBef>
              <a:spcAft>
                <a:spcPct val="0"/>
              </a:spcAf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охотник  и рыболов владеет топором. Он мог сам себе и дом </a:t>
            </a:r>
          </a:p>
          <a:p>
            <a:pPr eaLnBrk="0" fontAlgn="base" hangingPunct="0">
              <a:spcBef>
                <a:spcPct val="0"/>
              </a:spcBef>
              <a:spcAft>
                <a:spcPct val="0"/>
              </a:spcAf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срубить, и убрать его деревянными украшениями, </a:t>
            </a:r>
          </a:p>
          <a:p>
            <a:pPr eaLnBrk="0" fontAlgn="base" hangingPunct="0">
              <a:spcBef>
                <a:spcPct val="0"/>
              </a:spcBef>
              <a:spcAft>
                <a:spcPct val="0"/>
              </a:spcAf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и наполнить деревянной утварью, необходимой в хозяйстве. </a:t>
            </a:r>
          </a:p>
          <a:p>
            <a:pPr eaLnBrk="0" fontAlgn="base" hangingPunct="0">
              <a:spcBef>
                <a:spcPct val="0"/>
              </a:spcBef>
              <a:spcAft>
                <a:spcPct val="0"/>
              </a:spcAf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А игрушки он мастерил как забаву, между делом.</a:t>
            </a:r>
            <a:endParaRPr kumimoji="0" lang="ru-RU" sz="3200" b="1"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rPr>
              <a:t> </a:t>
            </a:r>
          </a:p>
        </p:txBody>
      </p:sp>
      <p:pic>
        <p:nvPicPr>
          <p:cNvPr id="3074" name="Picture 2" descr="http://900igr.net/datai/izo/Derevjannye-igrushki/0007-010-Rozhdenie-igrushk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429000"/>
            <a:ext cx="23812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groprom.ru/article/hors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156176" y="3356993"/>
            <a:ext cx="2483768" cy="20734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kupidonia.ru/images/goods/big/19_1.jpg">
            <a:hlinkClick r:id="rId7"/>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5219" y="3429000"/>
            <a:ext cx="2996951" cy="2996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8"/>
                                        </p:tgtEl>
                                        <p:attrNameLst>
                                          <p:attrName>r</p:attrName>
                                        </p:attrNameLst>
                                      </p:cBhvr>
                                    </p:animRot>
                                    <p:animRot by="-240000">
                                      <p:cBhvr>
                                        <p:cTn id="7" dur="200" fill="hold">
                                          <p:stCondLst>
                                            <p:cond delay="200"/>
                                          </p:stCondLst>
                                        </p:cTn>
                                        <p:tgtEl>
                                          <p:spTgt spid="3078"/>
                                        </p:tgtEl>
                                        <p:attrNameLst>
                                          <p:attrName>r</p:attrName>
                                        </p:attrNameLst>
                                      </p:cBhvr>
                                    </p:animRot>
                                    <p:animRot by="240000">
                                      <p:cBhvr>
                                        <p:cTn id="8" dur="200" fill="hold">
                                          <p:stCondLst>
                                            <p:cond delay="400"/>
                                          </p:stCondLst>
                                        </p:cTn>
                                        <p:tgtEl>
                                          <p:spTgt spid="3078"/>
                                        </p:tgtEl>
                                        <p:attrNameLst>
                                          <p:attrName>r</p:attrName>
                                        </p:attrNameLst>
                                      </p:cBhvr>
                                    </p:animRot>
                                    <p:animRot by="-240000">
                                      <p:cBhvr>
                                        <p:cTn id="9" dur="200" fill="hold">
                                          <p:stCondLst>
                                            <p:cond delay="600"/>
                                          </p:stCondLst>
                                        </p:cTn>
                                        <p:tgtEl>
                                          <p:spTgt spid="3078"/>
                                        </p:tgtEl>
                                        <p:attrNameLst>
                                          <p:attrName>r</p:attrName>
                                        </p:attrNameLst>
                                      </p:cBhvr>
                                    </p:animRot>
                                    <p:animRot by="120000">
                                      <p:cBhvr>
                                        <p:cTn id="10" dur="200" fill="hold">
                                          <p:stCondLst>
                                            <p:cond delay="800"/>
                                          </p:stCondLst>
                                        </p:cTn>
                                        <p:tgtEl>
                                          <p:spTgt spid="30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14282" y="428604"/>
            <a:ext cx="435771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Фигурки коней и птиц, женщина-кукла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эти образы северорусской игрушки дошли до нас из тех времен, когда им приписывали магическое значение.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Они и выглядят так, словно еще несут в себе древнюю магическую силу: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кукла не просто баба, скорее, она напоминает деревянного идола;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птица выглядит как воплощенный символ весны и жизни;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Times New Roman" pitchFamily="18" charset="0"/>
              </a:rPr>
              <a:t> деревянный конь – не заморенная крестьянская коняга, а посланник солнца.</a:t>
            </a:r>
            <a:endParaRPr kumimoji="0" lang="ru-RU" sz="3200" b="1" i="0" u="none" strike="noStrike" cap="none" normalizeH="0" baseline="0" dirty="0" smtClean="0">
              <a:ln>
                <a:noFill/>
              </a:ln>
              <a:solidFill>
                <a:schemeClr val="tx1"/>
              </a:solidFill>
              <a:effectLst/>
            </a:endParaRPr>
          </a:p>
        </p:txBody>
      </p:sp>
      <p:pic>
        <p:nvPicPr>
          <p:cNvPr id="3" name="Рисунок 2" descr="Katalka_Loshadka_na_platforme_okrashennaya_big_929bd[1].jpg"/>
          <p:cNvPicPr>
            <a:picLocks noChangeAspect="1"/>
          </p:cNvPicPr>
          <p:nvPr/>
        </p:nvPicPr>
        <p:blipFill>
          <a:blip r:embed="rId2"/>
          <a:stretch>
            <a:fillRect/>
          </a:stretch>
        </p:blipFill>
        <p:spPr>
          <a:xfrm>
            <a:off x="3143240" y="4000504"/>
            <a:ext cx="2613317" cy="2635352"/>
          </a:xfrm>
          <a:prstGeom prst="rect">
            <a:avLst/>
          </a:prstGeom>
        </p:spPr>
      </p:pic>
      <p:pic>
        <p:nvPicPr>
          <p:cNvPr id="4" name="Рисунок 3" descr="77[1].jpg"/>
          <p:cNvPicPr>
            <a:picLocks noChangeAspect="1"/>
          </p:cNvPicPr>
          <p:nvPr/>
        </p:nvPicPr>
        <p:blipFill>
          <a:blip r:embed="rId3"/>
          <a:stretch>
            <a:fillRect/>
          </a:stretch>
        </p:blipFill>
        <p:spPr>
          <a:xfrm>
            <a:off x="6000760" y="3071810"/>
            <a:ext cx="2571750" cy="2400300"/>
          </a:xfrm>
          <a:prstGeom prst="rect">
            <a:avLst/>
          </a:prstGeom>
        </p:spPr>
      </p:pic>
      <p:pic>
        <p:nvPicPr>
          <p:cNvPr id="5" name="Рисунок 4" descr="nevalyashka-devochka-leto_ra7p[1].jpg"/>
          <p:cNvPicPr>
            <a:picLocks noChangeAspect="1"/>
          </p:cNvPicPr>
          <p:nvPr/>
        </p:nvPicPr>
        <p:blipFill>
          <a:blip r:embed="rId4"/>
          <a:stretch>
            <a:fillRect/>
          </a:stretch>
        </p:blipFill>
        <p:spPr>
          <a:xfrm>
            <a:off x="6072198" y="142852"/>
            <a:ext cx="2500330" cy="2500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857364"/>
            <a:ext cx="4500594" cy="3416320"/>
          </a:xfrm>
          <a:prstGeom prst="rect">
            <a:avLst/>
          </a:prstGeom>
        </p:spPr>
        <p:txBody>
          <a:bodyPr wrap="square">
            <a:spAutoFit/>
          </a:bodyPr>
          <a:lstStyle/>
          <a:p>
            <a:r>
              <a:rPr lang="ru-RU" b="1" dirty="0"/>
              <a:t>Панка</a:t>
            </a:r>
            <a:r>
              <a:rPr lang="ru-RU" dirty="0"/>
              <a:t>. Так называется северная кукла. Она представляет собой обрубок дерева, округлый или граненый, на котором топором намечена голова в форме шара или конуса и туловище в форме конуса или даже куба. Перемычка означает талию, от нее вниз идет широкая юбка. Фигурка не имеет рук вовсе, либо они плотно прижаты к телу. Лица у таких кукол плоские и напоминают лики идолов. Глаза и рот передаются впадинами, а нос рельефно выделяется. </a:t>
            </a:r>
          </a:p>
        </p:txBody>
      </p:sp>
      <p:pic>
        <p:nvPicPr>
          <p:cNvPr id="3" name="Рисунок 2" descr="деревянная игрушка"/>
          <p:cNvPicPr/>
          <p:nvPr/>
        </p:nvPicPr>
        <p:blipFill>
          <a:blip r:embed="rId2">
            <a:extLst>
              <a:ext uri="{28A0092B-C50C-407E-A947-70E740481C1C}">
                <a14:useLocalDpi xmlns:a14="http://schemas.microsoft.com/office/drawing/2010/main" val="0"/>
              </a:ext>
            </a:extLst>
          </a:blip>
          <a:srcRect/>
          <a:stretch>
            <a:fillRect/>
          </a:stretch>
        </p:blipFill>
        <p:spPr bwMode="auto">
          <a:xfrm>
            <a:off x="5429256" y="928670"/>
            <a:ext cx="2643196" cy="4500594"/>
          </a:xfrm>
          <a:prstGeom prst="rect">
            <a:avLst/>
          </a:prstGeom>
          <a:noFill/>
          <a:ln>
            <a:noFill/>
          </a:ln>
        </p:spPr>
      </p:pic>
      <p:sp>
        <p:nvSpPr>
          <p:cNvPr id="4" name="TextBox 3"/>
          <p:cNvSpPr txBox="1"/>
          <p:nvPr/>
        </p:nvSpPr>
        <p:spPr>
          <a:xfrm>
            <a:off x="785786" y="785794"/>
            <a:ext cx="4286280" cy="523220"/>
          </a:xfrm>
          <a:prstGeom prst="rect">
            <a:avLst/>
          </a:prstGeom>
          <a:noFill/>
        </p:spPr>
        <p:txBody>
          <a:bodyPr wrap="square" rtlCol="0">
            <a:spAutoFit/>
          </a:bodyPr>
          <a:lstStyle/>
          <a:p>
            <a:r>
              <a:rPr lang="ru-RU" sz="2800" b="1" dirty="0" smtClean="0">
                <a:solidFill>
                  <a:srgbClr val="C00000"/>
                </a:solidFill>
              </a:rPr>
              <a:t>Кукла - панка</a:t>
            </a:r>
            <a:endParaRPr lang="ru-RU" sz="28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еревянная игрушка"/>
          <p:cNvPicPr/>
          <p:nvPr/>
        </p:nvPicPr>
        <p:blipFill>
          <a:blip r:embed="rId2">
            <a:extLst>
              <a:ext uri="{28A0092B-C50C-407E-A947-70E740481C1C}">
                <a14:useLocalDpi xmlns:a14="http://schemas.microsoft.com/office/drawing/2010/main" val="0"/>
              </a:ext>
            </a:extLst>
          </a:blip>
          <a:srcRect/>
          <a:stretch>
            <a:fillRect/>
          </a:stretch>
        </p:blipFill>
        <p:spPr bwMode="auto">
          <a:xfrm>
            <a:off x="2071670" y="1142984"/>
            <a:ext cx="4800600" cy="2028825"/>
          </a:xfrm>
          <a:prstGeom prst="rect">
            <a:avLst/>
          </a:prstGeom>
          <a:noFill/>
          <a:ln>
            <a:noFill/>
          </a:ln>
        </p:spPr>
      </p:pic>
      <p:sp>
        <p:nvSpPr>
          <p:cNvPr id="3" name="TextBox 2"/>
          <p:cNvSpPr txBox="1"/>
          <p:nvPr/>
        </p:nvSpPr>
        <p:spPr>
          <a:xfrm>
            <a:off x="1285852" y="357166"/>
            <a:ext cx="6215106" cy="523220"/>
          </a:xfrm>
          <a:prstGeom prst="rect">
            <a:avLst/>
          </a:prstGeom>
          <a:noFill/>
        </p:spPr>
        <p:txBody>
          <a:bodyPr wrap="square" rtlCol="0">
            <a:spAutoFit/>
          </a:bodyPr>
          <a:lstStyle/>
          <a:p>
            <a:pPr algn="ctr"/>
            <a:r>
              <a:rPr lang="ru-RU" sz="2800" b="1" dirty="0" smtClean="0">
                <a:solidFill>
                  <a:srgbClr val="C00000"/>
                </a:solidFill>
              </a:rPr>
              <a:t>Северные коники</a:t>
            </a:r>
            <a:endParaRPr lang="ru-RU" sz="2800" b="1" dirty="0">
              <a:solidFill>
                <a:srgbClr val="C00000"/>
              </a:solidFill>
            </a:endParaRPr>
          </a:p>
        </p:txBody>
      </p:sp>
      <p:sp>
        <p:nvSpPr>
          <p:cNvPr id="4" name="TextBox 3"/>
          <p:cNvSpPr txBox="1"/>
          <p:nvPr/>
        </p:nvSpPr>
        <p:spPr>
          <a:xfrm>
            <a:off x="642910" y="3714752"/>
            <a:ext cx="7643866" cy="2308324"/>
          </a:xfrm>
          <a:prstGeom prst="rect">
            <a:avLst/>
          </a:prstGeom>
          <a:noFill/>
        </p:spPr>
        <p:txBody>
          <a:bodyPr wrap="square" rtlCol="0">
            <a:spAutoFit/>
          </a:bodyPr>
          <a:lstStyle/>
          <a:p>
            <a:pPr algn="ctr"/>
            <a:r>
              <a:rPr lang="ru-RU" b="1" dirty="0"/>
              <a:t>У северных коников массивная короткая шея и легкая маленькая головка. Кони грузные, порой даже слишком преувеличенно. Могучее тело опирается на короткие ноги, которые подпирают туловище подобно колоннам. Были еще коники-каталки, их делали вплоть до начала ХХ в. Разновидность каталок – каретки. Такая фигурка похожа на двухголовое фантастическое существо. Роспись условная: на красно-оранжевом фоне косые кресты, клетки, черные штрихи. На задней стенке каретки рисовали колесо – круг со вписанными в него крестами.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6050" y="285728"/>
            <a:ext cx="3546677" cy="523220"/>
          </a:xfrm>
          <a:prstGeom prst="rect">
            <a:avLst/>
          </a:prstGeom>
        </p:spPr>
        <p:txBody>
          <a:bodyPr wrap="none">
            <a:spAutoFit/>
          </a:bodyPr>
          <a:lstStyle/>
          <a:p>
            <a:r>
              <a:rPr lang="ru-RU" sz="2800" b="1" dirty="0" err="1">
                <a:solidFill>
                  <a:srgbClr val="C00000"/>
                </a:solidFill>
              </a:rPr>
              <a:t>Богородская</a:t>
            </a:r>
            <a:r>
              <a:rPr lang="ru-RU" sz="2800" b="1" dirty="0">
                <a:solidFill>
                  <a:srgbClr val="C00000"/>
                </a:solidFill>
              </a:rPr>
              <a:t> игрушка</a:t>
            </a:r>
            <a:endParaRPr lang="ru-RU" sz="2800" dirty="0">
              <a:solidFill>
                <a:srgbClr val="C00000"/>
              </a:solidFill>
            </a:endParaRPr>
          </a:p>
        </p:txBody>
      </p:sp>
      <p:sp>
        <p:nvSpPr>
          <p:cNvPr id="4" name="Прямоугольник 3"/>
          <p:cNvSpPr/>
          <p:nvPr/>
        </p:nvSpPr>
        <p:spPr>
          <a:xfrm>
            <a:off x="785786" y="4572008"/>
            <a:ext cx="7429552" cy="1200329"/>
          </a:xfrm>
          <a:prstGeom prst="rect">
            <a:avLst/>
          </a:prstGeom>
        </p:spPr>
        <p:txBody>
          <a:bodyPr wrap="square">
            <a:spAutoFit/>
          </a:bodyPr>
          <a:lstStyle/>
          <a:p>
            <a:r>
              <a:rPr lang="ru-RU" b="1" dirty="0"/>
              <a:t>Самая, пожалуй, знаменитая из </a:t>
            </a:r>
            <a:r>
              <a:rPr lang="ru-RU" b="1" dirty="0" err="1"/>
              <a:t>богородских</a:t>
            </a:r>
            <a:r>
              <a:rPr lang="ru-RU" b="1" dirty="0"/>
              <a:t> игрушек – "Кузнецы". Она прославилась во всем мире и стала своеобразным русским символом. Неизвестно, сколько лет этой игрушке. Подвигаешь планки, и мужичок с медведем начинают стучать молоточками по наковальне. </a:t>
            </a:r>
          </a:p>
        </p:txBody>
      </p:sp>
      <p:pic>
        <p:nvPicPr>
          <p:cNvPr id="5" name="Рисунок 4" descr="329403_view[1].jpg"/>
          <p:cNvPicPr>
            <a:picLocks noChangeAspect="1"/>
          </p:cNvPicPr>
          <p:nvPr/>
        </p:nvPicPr>
        <p:blipFill>
          <a:blip r:embed="rId2"/>
          <a:srcRect b="10091"/>
          <a:stretch>
            <a:fillRect/>
          </a:stretch>
        </p:blipFill>
        <p:spPr>
          <a:xfrm>
            <a:off x="1928794" y="857232"/>
            <a:ext cx="5191140" cy="3500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071942"/>
            <a:ext cx="8001056" cy="2031325"/>
          </a:xfrm>
          <a:prstGeom prst="rect">
            <a:avLst/>
          </a:prstGeom>
        </p:spPr>
        <p:txBody>
          <a:bodyPr wrap="square">
            <a:spAutoFit/>
          </a:bodyPr>
          <a:lstStyle/>
          <a:p>
            <a:pPr algn="ctr"/>
            <a:r>
              <a:rPr lang="ru-RU" b="1" dirty="0" err="1"/>
              <a:t>Богородские</a:t>
            </a:r>
            <a:r>
              <a:rPr lang="ru-RU" b="1" dirty="0"/>
              <a:t> мастера делали различные движущиеся игрушки, используя нехитрые, но всегда остроумные приспособления: колеса, спиральные проволочки, планки, разводы, баланс – деревянный шарик, подвешенный под кругом. Так, например, баланс использован в очень известной игрушке "Куры на кругу". Стоит раскачать шарик круговым движением, и куры примутся торопливо клевать нарисованные зерна, причем двигаться они будут в строгой последовательности, по очереди.</a:t>
            </a:r>
          </a:p>
        </p:txBody>
      </p:sp>
      <p:pic>
        <p:nvPicPr>
          <p:cNvPr id="7169" name="Picture 1" descr="C:\Documents and Settings\Admin\Рабочий стол\Русская народная игрушка\Kurochki_na_kormushke_enl[1].jpg"/>
          <p:cNvPicPr>
            <a:picLocks noChangeAspect="1" noChangeArrowheads="1"/>
          </p:cNvPicPr>
          <p:nvPr/>
        </p:nvPicPr>
        <p:blipFill>
          <a:blip r:embed="rId2"/>
          <a:srcRect/>
          <a:stretch>
            <a:fillRect/>
          </a:stretch>
        </p:blipFill>
        <p:spPr bwMode="auto">
          <a:xfrm>
            <a:off x="1928794" y="642918"/>
            <a:ext cx="5000660" cy="3143272"/>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7169"/>
                                        </p:tgtEl>
                                        <p:attrNameLst>
                                          <p:attrName>style.color</p:attrName>
                                        </p:attrNameLst>
                                      </p:cBhvr>
                                      <p:by>
                                        <p:hsl h="7200000" s="0" l="0"/>
                                      </p:by>
                                    </p:animClr>
                                    <p:animClr clrSpc="hsl" dir="cw">
                                      <p:cBhvr>
                                        <p:cTn id="7" dur="500" fill="hold"/>
                                        <p:tgtEl>
                                          <p:spTgt spid="7169"/>
                                        </p:tgtEl>
                                        <p:attrNameLst>
                                          <p:attrName>fillcolor</p:attrName>
                                        </p:attrNameLst>
                                      </p:cBhvr>
                                      <p:by>
                                        <p:hsl h="7200000" s="0" l="0"/>
                                      </p:by>
                                    </p:animClr>
                                    <p:animClr clrSpc="hsl" dir="cw">
                                      <p:cBhvr>
                                        <p:cTn id="8" dur="500" fill="hold"/>
                                        <p:tgtEl>
                                          <p:spTgt spid="7169"/>
                                        </p:tgtEl>
                                        <p:attrNameLst>
                                          <p:attrName>stroke.color</p:attrName>
                                        </p:attrNameLst>
                                      </p:cBhvr>
                                      <p:by>
                                        <p:hsl h="7200000" s="0" l="0"/>
                                      </p:by>
                                    </p:animClr>
                                    <p:set>
                                      <p:cBhvr>
                                        <p:cTn id="9" dur="500" fill="hold"/>
                                        <p:tgtEl>
                                          <p:spTgt spid="71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1072</Words>
  <Application>Microsoft Office PowerPoint</Application>
  <PresentationFormat>Экран (4:3)</PresentationFormat>
  <Paragraphs>68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Русская народная игрушка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народная игрушка</dc:title>
  <dc:creator>Admin</dc:creator>
  <cp:lastModifiedBy>user1</cp:lastModifiedBy>
  <cp:revision>18</cp:revision>
  <dcterms:created xsi:type="dcterms:W3CDTF">2014-01-09T07:44:54Z</dcterms:created>
  <dcterms:modified xsi:type="dcterms:W3CDTF">2014-01-13T12:33:34Z</dcterms:modified>
</cp:coreProperties>
</file>