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9" r:id="rId2"/>
    <p:sldId id="321" r:id="rId3"/>
    <p:sldId id="350" r:id="rId4"/>
    <p:sldId id="344" r:id="rId5"/>
    <p:sldId id="322" r:id="rId6"/>
    <p:sldId id="351" r:id="rId7"/>
    <p:sldId id="363" r:id="rId8"/>
    <p:sldId id="364" r:id="rId9"/>
    <p:sldId id="359" r:id="rId10"/>
    <p:sldId id="361" r:id="rId11"/>
    <p:sldId id="358" r:id="rId12"/>
    <p:sldId id="360" r:id="rId13"/>
    <p:sldId id="320" r:id="rId14"/>
    <p:sldId id="362" r:id="rId15"/>
    <p:sldId id="34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89F"/>
    <a:srgbClr val="C0E399"/>
    <a:srgbClr val="FFDA65"/>
    <a:srgbClr val="88A9D2"/>
    <a:srgbClr val="FF5B5B"/>
    <a:srgbClr val="009900"/>
    <a:srgbClr val="3333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797B9-CC57-4786-AAB7-5C486833C370}" type="datetimeFigureOut">
              <a:rPr lang="ru-RU" smtClean="0"/>
              <a:pPr/>
              <a:t>24.09.2025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7524F-85F0-4DF5-AF9C-C898DC2200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534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24.09.2025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24.09.2025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24.09.2025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24.09.2025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24.09.2025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24.09.2025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15E88-C8CF-4433-9505-F832E41B0C3E}" type="datetimeFigureOut">
              <a:rPr lang="ru-RU" smtClean="0"/>
              <a:pPr/>
              <a:t>24.09.2025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microsoft.com/office/2007/relationships/hdphoto" Target="../media/hdphoto3.wdp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2.jpeg"/><Relationship Id="rId4" Type="http://schemas.microsoft.com/office/2007/relationships/hdphoto" Target="../media/hdphoto5.wdp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562" b="4166"/>
          <a:stretch>
            <a:fillRect/>
          </a:stretch>
        </p:blipFill>
        <p:spPr>
          <a:xfrm>
            <a:off x="-11225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42910" y="2132856"/>
            <a:ext cx="800105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«Исследую, познаю себя, творю.</a:t>
            </a:r>
          </a:p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Арт-практики </a:t>
            </a:r>
          </a:p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 коррекционно-развивающей работе с дошкольниками»</a:t>
            </a:r>
          </a:p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Учебно-методическое пособие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9093" y="260648"/>
            <a:ext cx="81571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Государственное бюджетное дошкольное образовательное учреждение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детский сад № 101 компенсирующего вида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Фрунзенского района Санкт-Петербурга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7254" y="616530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2025 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64224" y="170398"/>
            <a:ext cx="21675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 музеи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4089" y="845567"/>
            <a:ext cx="3351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 музей «Ложки»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100_24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398" y="1304456"/>
            <a:ext cx="3423116" cy="2567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57158" y="845090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 музей «Народная игрушка»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5062" y="3968811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 музей «Хлеб»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49" y="1282230"/>
            <a:ext cx="3568799" cy="2578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55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9391" y="4351301"/>
            <a:ext cx="3387291" cy="2303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49" y="4436157"/>
            <a:ext cx="3495332" cy="22189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04048" y="3968811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Мини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«Игрушки забавы»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 descr="100_25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124744"/>
            <a:ext cx="3186006" cy="2389505"/>
          </a:xfrm>
          <a:prstGeom prst="rect">
            <a:avLst/>
          </a:prstGeom>
        </p:spPr>
      </p:pic>
      <p:pic>
        <p:nvPicPr>
          <p:cNvPr id="3" name="Рисунок 2" descr="IMG_17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173146"/>
            <a:ext cx="3121471" cy="234110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30454" y="428604"/>
            <a:ext cx="35723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702604"/>
            <a:ext cx="6402709" cy="3127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55977" y="357166"/>
            <a:ext cx="35952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Абросимова Анфис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526" y="721559"/>
            <a:ext cx="1779645" cy="2518961"/>
          </a:xfrm>
          <a:prstGeom prst="rect">
            <a:avLst/>
          </a:prstGeom>
        </p:spPr>
      </p:pic>
      <p:pic>
        <p:nvPicPr>
          <p:cNvPr id="6" name="Рисунок 5" descr="Абдулина Александр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4093" y="1235173"/>
            <a:ext cx="1685258" cy="2426771"/>
          </a:xfrm>
          <a:prstGeom prst="rect">
            <a:avLst/>
          </a:prstGeom>
        </p:spPr>
      </p:pic>
      <p:pic>
        <p:nvPicPr>
          <p:cNvPr id="7" name="Рисунок 6" descr="Косьянов Иван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66849" y="721559"/>
            <a:ext cx="1747025" cy="2447523"/>
          </a:xfrm>
          <a:prstGeom prst="rect">
            <a:avLst/>
          </a:prstGeom>
        </p:spPr>
      </p:pic>
      <p:pic>
        <p:nvPicPr>
          <p:cNvPr id="8" name="Рисунок 7" descr="Кособокова Соф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1223" y="4293096"/>
            <a:ext cx="1624365" cy="2285992"/>
          </a:xfrm>
          <a:prstGeom prst="rect">
            <a:avLst/>
          </a:prstGeom>
        </p:spPr>
      </p:pic>
      <p:pic>
        <p:nvPicPr>
          <p:cNvPr id="10" name="Рисунок 9" descr="Карпенко Ром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22274" y="3928729"/>
            <a:ext cx="1618101" cy="2286016"/>
          </a:xfrm>
          <a:prstGeom prst="rect">
            <a:avLst/>
          </a:prstGeom>
        </p:spPr>
      </p:pic>
      <p:pic>
        <p:nvPicPr>
          <p:cNvPr id="11" name="Рисунок 10" descr="Абросимова Анфис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67275" y="1142983"/>
            <a:ext cx="1714512" cy="2426771"/>
          </a:xfrm>
          <a:prstGeom prst="rect">
            <a:avLst/>
          </a:prstGeom>
        </p:spPr>
      </p:pic>
      <p:pic>
        <p:nvPicPr>
          <p:cNvPr id="12" name="Рисунок 11" descr="Волков Иван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88925" y="4265119"/>
            <a:ext cx="1626118" cy="2285992"/>
          </a:xfrm>
          <a:prstGeom prst="rect">
            <a:avLst/>
          </a:prstGeom>
        </p:spPr>
      </p:pic>
      <p:pic>
        <p:nvPicPr>
          <p:cNvPr id="14" name="Рисунок 13" descr="Группа «Радуга»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35588" y="4000480"/>
            <a:ext cx="1654433" cy="22860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254" y="2449101"/>
            <a:ext cx="2515492" cy="3428999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562"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8" y="200834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педагогов в семинарах, мастер-классах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980728"/>
            <a:ext cx="3648405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019" y="980728"/>
            <a:ext cx="3648405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46" y="3915055"/>
            <a:ext cx="3576396" cy="2682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88432"/>
            <a:ext cx="3707904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07512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Documents and Settings\Admin.MICROSOF-2829DE\Рабочий стол\IMG_86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380" y="573865"/>
            <a:ext cx="3857652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Documents and Settings\Admin.MICROSOF-2829DE\Рабочий стол\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571480"/>
            <a:ext cx="3786174" cy="2524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6" r="5469"/>
          <a:stretch/>
        </p:blipFill>
        <p:spPr>
          <a:xfrm>
            <a:off x="595380" y="3645024"/>
            <a:ext cx="3857652" cy="2515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"/>
          <a:stretch/>
        </p:blipFill>
        <p:spPr>
          <a:xfrm>
            <a:off x="4857752" y="3645024"/>
            <a:ext cx="3786174" cy="2499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9F">
            <a:alpha val="6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03654" y="4305870"/>
            <a:ext cx="220445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ТВОРИ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7840696">
            <a:off x="1608931" y="2675923"/>
            <a:ext cx="3421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242742"/>
              </a:avLst>
            </a:prstTxWarp>
            <a:spAutoFit/>
          </a:bodyPr>
          <a:lstStyle/>
          <a:p>
            <a:pPr algn="ctr"/>
            <a:r>
              <a:rPr lang="ru-RU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ИССЛЕДУЙ</a:t>
            </a:r>
            <a:endParaRPr lang="ru-RU" sz="5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3807102">
            <a:off x="3749729" y="2768136"/>
            <a:ext cx="352583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286515"/>
              </a:avLst>
            </a:prstTxWarp>
            <a:spAutoFit/>
          </a:bodyPr>
          <a:lstStyle/>
          <a:p>
            <a:pPr algn="ctr"/>
            <a:r>
              <a:rPr lang="ru-RU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ПОЗНАВАЙ</a:t>
            </a:r>
            <a:endParaRPr lang="ru-RU" sz="5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5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381" y="2398756"/>
            <a:ext cx="2604747" cy="225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9563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562"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596" y="1000108"/>
            <a:ext cx="60486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Искусство возвращает человека к самому себе, заставляя прислушиваться к чувствам и переживаниям, сопоставлять их с внешними событиями, откликаться на них, сопереживать. Активизация личностного интереса при взаимодействии с произведениями искусства повышает мотивацию к познанию, обучению, развитию, коммуникации на всех уровнях – с самим собой, другими людьми, окружающим миром.</a:t>
            </a:r>
          </a:p>
        </p:txBody>
      </p:sp>
      <p:pic>
        <p:nvPicPr>
          <p:cNvPr id="1034" name="Picture 10" descr="https://cdn.culture.ru/c/6199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622" y="4463331"/>
            <a:ext cx="2598788" cy="2176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3"/>
          <a:stretch/>
        </p:blipFill>
        <p:spPr bwMode="auto">
          <a:xfrm>
            <a:off x="6846482" y="591740"/>
            <a:ext cx="2005198" cy="2837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41114"/>
            <a:ext cx="3156452" cy="2001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147" y="3975411"/>
            <a:ext cx="2037868" cy="2598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0451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82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62068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Интегрированные арт-практики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75230" y="1254058"/>
            <a:ext cx="3724762" cy="260698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Исследовательская деятельность</a:t>
            </a:r>
            <a:endParaRPr lang="ru-RU" sz="20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139952" y="3068960"/>
            <a:ext cx="4104456" cy="309634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Художественно – творческая деятельность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105372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562"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95736" y="632882"/>
            <a:ext cx="51462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Направления работы</a:t>
            </a:r>
          </a:p>
        </p:txBody>
      </p:sp>
      <p:sp>
        <p:nvSpPr>
          <p:cNvPr id="4" name="Пятиугольник 3"/>
          <p:cNvSpPr/>
          <p:nvPr/>
        </p:nvSpPr>
        <p:spPr>
          <a:xfrm flipH="1">
            <a:off x="791580" y="1772816"/>
            <a:ext cx="7560840" cy="504056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</a:t>
            </a:r>
            <a:endParaRPr lang="ru-RU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ятиугольник 4"/>
          <p:cNvSpPr/>
          <p:nvPr/>
        </p:nvSpPr>
        <p:spPr>
          <a:xfrm flipH="1">
            <a:off x="827584" y="2564904"/>
            <a:ext cx="7488832" cy="504056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</a:t>
            </a:r>
            <a:endParaRPr lang="ru-RU" sz="2000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1844824"/>
            <a:ext cx="280831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Работа с картиной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19672" y="2596842"/>
            <a:ext cx="2302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Работа с вещью</a:t>
            </a:r>
            <a:endParaRPr lang="ru-RU" sz="2400" b="1" dirty="0"/>
          </a:p>
        </p:txBody>
      </p:sp>
      <p:sp>
        <p:nvSpPr>
          <p:cNvPr id="8" name="Пятиугольник 7"/>
          <p:cNvSpPr/>
          <p:nvPr/>
        </p:nvSpPr>
        <p:spPr>
          <a:xfrm flipH="1">
            <a:off x="755576" y="3395530"/>
            <a:ext cx="7560840" cy="753549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</a:t>
            </a:r>
            <a:endParaRPr lang="ru-RU" sz="2000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672" y="3356992"/>
            <a:ext cx="49947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Работа с иллюстрацией в контексте </a:t>
            </a:r>
          </a:p>
          <a:p>
            <a:r>
              <a:rPr lang="ru-RU" sz="2400" b="1" dirty="0" smtClean="0"/>
              <a:t>литературного произведения</a:t>
            </a:r>
            <a:endParaRPr lang="ru-RU" sz="2400" b="1" dirty="0"/>
          </a:p>
        </p:txBody>
      </p:sp>
      <p:sp>
        <p:nvSpPr>
          <p:cNvPr id="10" name="Пятиугольник 9"/>
          <p:cNvSpPr/>
          <p:nvPr/>
        </p:nvSpPr>
        <p:spPr>
          <a:xfrm flipH="1">
            <a:off x="899592" y="4509120"/>
            <a:ext cx="7452828" cy="504056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</a:t>
            </a:r>
            <a:endParaRPr lang="ru-RU" sz="2000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672" y="4541058"/>
            <a:ext cx="5862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Работа с музыкальными произведениями</a:t>
            </a:r>
            <a:endParaRPr lang="ru-RU" sz="2400" b="1" dirty="0"/>
          </a:p>
        </p:txBody>
      </p:sp>
      <p:sp>
        <p:nvSpPr>
          <p:cNvPr id="12" name="Пятиугольник 11"/>
          <p:cNvSpPr/>
          <p:nvPr/>
        </p:nvSpPr>
        <p:spPr>
          <a:xfrm flipH="1">
            <a:off x="928938" y="5445224"/>
            <a:ext cx="7452828" cy="504056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</a:t>
            </a:r>
            <a:endParaRPr lang="ru-RU" sz="2000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40749" y="5445224"/>
            <a:ext cx="3618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Работа в городской среде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3108631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562"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8313" y="404664"/>
            <a:ext cx="49273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Принципы арт-практики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60" y="1916832"/>
            <a:ext cx="3125603" cy="17281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Обращение к личностному опыту ребенка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580112" y="1937420"/>
            <a:ext cx="3125603" cy="17281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Погружение в культурный контекст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27784" y="3933056"/>
            <a:ext cx="3888432" cy="22322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Освоение определенных знаний, умений и навыков в процессе исследовательской и художественной деятельности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 rot="1737074">
            <a:off x="2915829" y="1042438"/>
            <a:ext cx="250773" cy="813655"/>
          </a:xfrm>
          <a:prstGeom prst="downArrow">
            <a:avLst>
              <a:gd name="adj1" fmla="val 50000"/>
              <a:gd name="adj2" fmla="val 80973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9895213">
            <a:off x="6009020" y="1057802"/>
            <a:ext cx="259819" cy="782924"/>
          </a:xfrm>
          <a:prstGeom prst="downArrow">
            <a:avLst>
              <a:gd name="adj1" fmla="val 50000"/>
              <a:gd name="adj2" fmla="val 80484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4609259" y="2621546"/>
            <a:ext cx="250773" cy="813655"/>
          </a:xfrm>
          <a:prstGeom prst="downArrow">
            <a:avLst>
              <a:gd name="adj1" fmla="val 50000"/>
              <a:gd name="adj2" fmla="val 80973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6315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261575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Технология внедрения продукта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430050" y="1237402"/>
            <a:ext cx="2283899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МТО</a:t>
            </a:r>
            <a:endParaRPr lang="ru-RU" sz="2800" b="1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2" r="17061"/>
          <a:stretch/>
        </p:blipFill>
        <p:spPr bwMode="auto">
          <a:xfrm>
            <a:off x="1056290" y="2238374"/>
            <a:ext cx="2373760" cy="238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949" y="2259553"/>
            <a:ext cx="3146763" cy="236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4"/>
          <a:stretch/>
        </p:blipFill>
        <p:spPr bwMode="auto">
          <a:xfrm>
            <a:off x="3016562" y="4293725"/>
            <a:ext cx="3110876" cy="224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9021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6"/>
          <a:stretch/>
        </p:blipFill>
        <p:spPr>
          <a:xfrm>
            <a:off x="335638" y="615870"/>
            <a:ext cx="2705497" cy="32922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76"/>
          <a:stretch/>
        </p:blipFill>
        <p:spPr>
          <a:xfrm>
            <a:off x="6261455" y="615870"/>
            <a:ext cx="2571750" cy="3218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38" y="4058801"/>
            <a:ext cx="3275856" cy="24568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028436"/>
            <a:ext cx="3363838" cy="25176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07" y="836712"/>
            <a:ext cx="2895786" cy="38610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7744" y="231149"/>
            <a:ext cx="4464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среда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7864" y="5157192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 – исследовательская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699410"/>
      </p:ext>
    </p:extLst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548680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среда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196752"/>
            <a:ext cx="3096345" cy="2322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26" y="1196751"/>
            <a:ext cx="3096346" cy="2322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717032"/>
            <a:ext cx="2139701" cy="2852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717032"/>
            <a:ext cx="2149970" cy="2866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904" y="3903826"/>
            <a:ext cx="2877013" cy="249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419872" y="2276872"/>
            <a:ext cx="2363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художественно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творческая деятельность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473071"/>
      </p:ext>
    </p:extLst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2910" y="285728"/>
            <a:ext cx="7715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среда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IMG_4725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031" t="6250" r="9375"/>
          <a:stretch>
            <a:fillRect/>
          </a:stretch>
        </p:blipFill>
        <p:spPr>
          <a:xfrm>
            <a:off x="392016" y="1124744"/>
            <a:ext cx="3459904" cy="2642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5921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87" t="7291"/>
          <a:stretch>
            <a:fillRect/>
          </a:stretch>
        </p:blipFill>
        <p:spPr>
          <a:xfrm>
            <a:off x="5042569" y="1124744"/>
            <a:ext cx="3622814" cy="2642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910" y="4200920"/>
            <a:ext cx="162018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16" y="3998588"/>
            <a:ext cx="2564904" cy="25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4" b="25058"/>
          <a:stretch/>
        </p:blipFill>
        <p:spPr>
          <a:xfrm>
            <a:off x="5707041" y="3998588"/>
            <a:ext cx="2825399" cy="25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4560</TotalTime>
  <Words>212</Words>
  <Application>Microsoft Office PowerPoint</Application>
  <PresentationFormat>Экран (4:3)</PresentationFormat>
  <Paragraphs>47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с картиной</dc:title>
  <dc:creator>№101</dc:creator>
  <cp:lastModifiedBy>user</cp:lastModifiedBy>
  <cp:revision>212</cp:revision>
  <dcterms:created xsi:type="dcterms:W3CDTF">2023-02-08T08:01:27Z</dcterms:created>
  <dcterms:modified xsi:type="dcterms:W3CDTF">2025-09-24T08:45:25Z</dcterms:modified>
</cp:coreProperties>
</file>