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287" r:id="rId2"/>
    <p:sldId id="289" r:id="rId3"/>
    <p:sldId id="290" r:id="rId4"/>
    <p:sldId id="288" r:id="rId5"/>
    <p:sldId id="299" r:id="rId6"/>
    <p:sldId id="302" r:id="rId7"/>
    <p:sldId id="301" r:id="rId8"/>
    <p:sldId id="303" r:id="rId9"/>
    <p:sldId id="304" r:id="rId10"/>
    <p:sldId id="305" r:id="rId11"/>
    <p:sldId id="306" r:id="rId12"/>
    <p:sldId id="307" r:id="rId13"/>
    <p:sldId id="258" r:id="rId14"/>
    <p:sldId id="266" r:id="rId15"/>
    <p:sldId id="267" r:id="rId16"/>
    <p:sldId id="268" r:id="rId17"/>
    <p:sldId id="269" r:id="rId18"/>
    <p:sldId id="281" r:id="rId19"/>
    <p:sldId id="272" r:id="rId20"/>
    <p:sldId id="271" r:id="rId21"/>
    <p:sldId id="292" r:id="rId22"/>
    <p:sldId id="273" r:id="rId23"/>
    <p:sldId id="274" r:id="rId24"/>
    <p:sldId id="275" r:id="rId25"/>
    <p:sldId id="282" r:id="rId26"/>
    <p:sldId id="277" r:id="rId27"/>
    <p:sldId id="279" r:id="rId28"/>
    <p:sldId id="278" r:id="rId29"/>
    <p:sldId id="259" r:id="rId30"/>
    <p:sldId id="260" r:id="rId31"/>
    <p:sldId id="293" r:id="rId32"/>
    <p:sldId id="294" r:id="rId33"/>
    <p:sldId id="295" r:id="rId34"/>
    <p:sldId id="297" r:id="rId35"/>
    <p:sldId id="296" r:id="rId36"/>
    <p:sldId id="261" r:id="rId37"/>
    <p:sldId id="283" r:id="rId38"/>
    <p:sldId id="284" r:id="rId39"/>
    <p:sldId id="286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11" userDrawn="1">
          <p15:clr>
            <a:srgbClr val="A4A3A4"/>
          </p15:clr>
        </p15:guide>
        <p15:guide id="2" pos="28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80" d="100"/>
          <a:sy n="80" d="100"/>
        </p:scale>
        <p:origin x="-2514" y="-750"/>
      </p:cViewPr>
      <p:guideLst>
        <p:guide orient="horz" pos="2111"/>
        <p:guide pos="282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EBF635-B83A-471E-8C2C-A6D80B7B3D25}" type="datetimeFigureOut">
              <a:rPr lang="ru-RU" smtClean="0"/>
              <a:t>08.06.2026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C3608-E7EC-4F68-8261-4889511C19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110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C3608-E7EC-4F68-8261-4889511C19C4}" type="slidenum">
              <a:rPr lang="ru-RU" smtClean="0"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Создание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мини-музеев позволяет развивать и поддерживать интерес детей к историческому и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культурному прошлому русского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народа. </a:t>
            </a:r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08.06.2026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08.06.2026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08.06.2026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08.06.2026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sz="quarter" idx="10" hasCustomPrompt="1"/>
          </p:nvPr>
        </p:nvSpPr>
        <p:spPr>
          <a:xfrm>
            <a:off x="387197" y="1560037"/>
            <a:ext cx="4831648" cy="1212850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rgbClr val="1893E0"/>
                </a:solidFill>
                <a:latin typeface="ARCO" panose="02000800000000000000" pitchFamily="2" charset="0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08.06.2026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08.06.2026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08.06.2026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08.06.2026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08.06.2026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08.06.2026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08.06.2026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08.06.2026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t>08.06.2026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1339850"/>
            <a:ext cx="90779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дошкольное образовательное учреждение детский сад № 101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компенсирующего вида Фрунзенского района Санкт-Петербурга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750" y="2205881"/>
            <a:ext cx="8001056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инноваций 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«Музей в группе: от экспозиции 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образовательной практике»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71989" y="5228679"/>
            <a:ext cx="331236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27.05.2026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4549" y="4928821"/>
            <a:ext cx="8463516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 квартире темно, горит только  керосиновая лампа, потому что нет электричества, окна заклеены газетами, чтобы во время бомбежек не выбило стекла и не поранило жильцов, нет отопления, поэтому топят печку – буржуйку и девочка тепло одета. Плохо с продуктами – на столе только хлеб и вода. Девочка совсем одна – мама на работе, папа на фронте. Она пишет папе письмо», - рассказали дети.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9"/>
          <a:stretch>
            <a:fillRect/>
          </a:stretch>
        </p:blipFill>
        <p:spPr>
          <a:xfrm>
            <a:off x="1637413" y="637952"/>
            <a:ext cx="5897525" cy="4167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41" y="1368348"/>
            <a:ext cx="4263657" cy="3166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59218" y="4763684"/>
            <a:ext cx="76960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Сильное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впечатление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производит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подлинное письмо брата и сестры Виктора и Зои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Сченснович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эвакуированных в город Томск, которое они написали маме, оставшейся в блокадном Ленинграде.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747" y="1368348"/>
            <a:ext cx="4160765" cy="3153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645024"/>
            <a:ext cx="4382005" cy="2953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1" r="13837"/>
          <a:stretch>
            <a:fillRect/>
          </a:stretch>
        </p:blipFill>
        <p:spPr>
          <a:xfrm>
            <a:off x="564523" y="307482"/>
            <a:ext cx="4871573" cy="3625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796136" y="260648"/>
            <a:ext cx="3168352" cy="295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«Аллея героев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Этот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раздел экспозиции рассказывает о наших бабушках и дедушках, которые ковали победу Ленинграда.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Героями были все!» - так решили наши дети и их родители, посетившие экспозицию.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30225" y="548640"/>
            <a:ext cx="8413750" cy="1278890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Проект подготовительной группы: </a:t>
            </a:r>
          </a:p>
          <a:p>
            <a:pPr algn="ctr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«Памятные даты России»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83568" y="2204631"/>
            <a:ext cx="7776864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представление ребенка о мире, в котором он является не только потребителем, но прежде всего, хранителем, исследователем и творцом.</a:t>
            </a:r>
          </a:p>
        </p:txBody>
      </p:sp>
      <p:pic>
        <p:nvPicPr>
          <p:cNvPr id="2" name="Изображение 1"/>
          <p:cNvPicPr/>
          <p:nvPr/>
        </p:nvPicPr>
        <p:blipFill>
          <a:blip r:embed="rId2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  <a:lum bright="-6000" contrast="42000"/>
          </a:blip>
          <a:srcRect l="5625" t="12880" r="53431" b="7324"/>
          <a:stretch>
            <a:fillRect/>
          </a:stretch>
        </p:blipFill>
        <p:spPr>
          <a:xfrm flipH="1">
            <a:off x="3563620" y="3997960"/>
            <a:ext cx="1966595" cy="2675255"/>
          </a:xfrm>
          <a:prstGeom prst="rect">
            <a:avLst/>
          </a:prstGeom>
        </p:spPr>
      </p:pic>
      <p:pic>
        <p:nvPicPr>
          <p:cNvPr id="3" name="Изображение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9115" y="5561965"/>
            <a:ext cx="2245995" cy="1111250"/>
          </a:xfrm>
          <a:prstGeom prst="rect">
            <a:avLst/>
          </a:prstGeom>
        </p:spPr>
      </p:pic>
      <p:pic>
        <p:nvPicPr>
          <p:cNvPr id="4" name="Изображение 3"/>
          <p:cNvPicPr/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43980" y="3926840"/>
            <a:ext cx="1871345" cy="987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30622"/>
            <a:ext cx="8229600" cy="1138138"/>
          </a:xfrm>
        </p:spPr>
        <p:txBody>
          <a:bodyPr>
            <a:normAutofit/>
          </a:bodyPr>
          <a:lstStyle/>
          <a:p>
            <a:r>
              <a:rPr lang="ru-RU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Музейная экспозиция</a:t>
            </a:r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Памяти жителей блокадного Ленинграда</a:t>
            </a:r>
          </a:p>
        </p:txBody>
      </p:sp>
      <p:pic>
        <p:nvPicPr>
          <p:cNvPr id="1026" name="Picture 2" descr="C:\Users\user\Desktop\презентация экспозиция\IMG_20260416_075111_461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345638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презентация экспозиция\IMG_20260415_130334_96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" r="9369"/>
          <a:stretch>
            <a:fillRect/>
          </a:stretch>
        </p:blipFill>
        <p:spPr bwMode="auto">
          <a:xfrm>
            <a:off x="4427984" y="1916832"/>
            <a:ext cx="4464496" cy="3989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презентация экспозиция\IMG_20260415_130405_3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05064"/>
            <a:ext cx="3515883" cy="263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60649"/>
            <a:ext cx="7772400" cy="864096"/>
          </a:xfrm>
        </p:spPr>
        <p:txBody>
          <a:bodyPr>
            <a:normAutofit/>
          </a:bodyPr>
          <a:lstStyle/>
          <a:p>
            <a:r>
              <a:rPr lang="ru-RU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Музейная экспозиция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земле, в небесах и на море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5589240"/>
            <a:ext cx="8064895" cy="1008112"/>
          </a:xfrm>
        </p:spPr>
        <p:txBody>
          <a:bodyPr>
            <a:noAutofit/>
          </a:bodyPr>
          <a:lstStyle/>
          <a:p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организована для детей старшего возраста для ознакомления с разными родами войск.</a:t>
            </a:r>
          </a:p>
        </p:txBody>
      </p:sp>
      <p:pic>
        <p:nvPicPr>
          <p:cNvPr id="1026" name="Picture 2" descr="C:\Users\user\Desktop\презентация экспозиция\IMG_20260226_1413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45024"/>
            <a:ext cx="2304256" cy="1728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презентация экспозиция\IMG_20260226_1413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94"/>
          <a:stretch>
            <a:fillRect/>
          </a:stretch>
        </p:blipFill>
        <p:spPr bwMode="auto">
          <a:xfrm>
            <a:off x="251519" y="1419536"/>
            <a:ext cx="4373793" cy="3809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презентация экспозиция\IMG_20260302_1639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16765"/>
            <a:ext cx="1584176" cy="2112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презентация экспозиция\IMG_20260302_1639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573016"/>
            <a:ext cx="1368152" cy="1824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презентация экспозиция\IMG_20260226_1414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266" y="1340768"/>
            <a:ext cx="1566174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75" y="4077335"/>
            <a:ext cx="3440430" cy="2185670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для ознакомления детей с разными открытками, разных форм, разных эпох и назначений.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user\Desktop\презентация экспозиция\IMG_20260327_1523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50315"/>
            <a:ext cx="1811655" cy="2415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презентация экспозиция\IMG_20260416_075100_1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8125" y="3890645"/>
            <a:ext cx="2076450" cy="2769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презентация экспозиция\IMG_20260416_075100_1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" y="3964940"/>
            <a:ext cx="1967230" cy="2623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презентация экспозиция\IMG_20260414_16192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32" t="1908" r="7632" b="17608"/>
          <a:stretch>
            <a:fillRect/>
          </a:stretch>
        </p:blipFill>
        <p:spPr bwMode="auto">
          <a:xfrm>
            <a:off x="6012180" y="1268730"/>
            <a:ext cx="2265045" cy="2430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/>
          <p:nvPr/>
        </p:nvSpPr>
        <p:spPr>
          <a:xfrm>
            <a:off x="2135505" y="188595"/>
            <a:ext cx="4774565" cy="889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Музейная экспозиция</a:t>
            </a:r>
            <a:r>
              <a:rPr lang="ru-RU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Волшебный мир открытки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user\Desktop\презентация экспозиция\IMG_20260414_16223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89"/>
          <a:stretch>
            <a:fillRect/>
          </a:stretch>
        </p:blipFill>
        <p:spPr bwMode="auto">
          <a:xfrm>
            <a:off x="3420110" y="1250315"/>
            <a:ext cx="2131060" cy="2449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презентация экспозиция\IMG_20260414_162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407160"/>
            <a:ext cx="4757420" cy="2707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6720" y="161925"/>
            <a:ext cx="4716780" cy="967105"/>
          </a:xfrm>
        </p:spPr>
        <p:txBody>
          <a:bodyPr>
            <a:normAutofit/>
          </a:bodyPr>
          <a:lstStyle/>
          <a:p>
            <a:r>
              <a:rPr lang="ru-RU" sz="2445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Музейная экспозиция</a:t>
            </a:r>
            <a:r>
              <a:rPr lang="ru-RU" sz="244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45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4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 космос</a:t>
            </a:r>
          </a:p>
        </p:txBody>
      </p:sp>
      <p:grpSp>
        <p:nvGrpSpPr>
          <p:cNvPr id="7" name="Группа 9"/>
          <p:cNvGrpSpPr/>
          <p:nvPr/>
        </p:nvGrpSpPr>
        <p:grpSpPr>
          <a:xfrm rot="17377561">
            <a:off x="6928485" y="407035"/>
            <a:ext cx="1461770" cy="1149350"/>
            <a:chOff x="5954737" y="1584756"/>
            <a:chExt cx="1899158" cy="1506914"/>
          </a:xfrm>
        </p:grpSpPr>
        <p:grpSp>
          <p:nvGrpSpPr>
            <p:cNvPr id="8" name="Группа 8"/>
            <p:cNvGrpSpPr/>
            <p:nvPr/>
          </p:nvGrpSpPr>
          <p:grpSpPr>
            <a:xfrm>
              <a:off x="5954737" y="1584756"/>
              <a:ext cx="1338981" cy="1215096"/>
              <a:chOff x="5954737" y="1584756"/>
              <a:chExt cx="1338981" cy="1215096"/>
            </a:xfrm>
          </p:grpSpPr>
          <p:sp>
            <p:nvSpPr>
              <p:cNvPr id="4" name="5-конечная звезда 3"/>
              <p:cNvSpPr/>
              <p:nvPr/>
            </p:nvSpPr>
            <p:spPr>
              <a:xfrm rot="2211339">
                <a:off x="5954737" y="1584756"/>
                <a:ext cx="1338981" cy="1215096"/>
              </a:xfrm>
              <a:prstGeom prst="star5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5" name="5-конечная звезда 4"/>
              <p:cNvSpPr/>
              <p:nvPr/>
            </p:nvSpPr>
            <p:spPr>
              <a:xfrm rot="713498">
                <a:off x="6126508" y="1760256"/>
                <a:ext cx="921695" cy="864096"/>
              </a:xfrm>
              <a:prstGeom prst="star5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6" name="Равнобедренный треугольник 5"/>
            <p:cNvSpPr/>
            <p:nvPr/>
          </p:nvSpPr>
          <p:spPr>
            <a:xfrm rot="18345989">
              <a:off x="6896204" y="2133979"/>
              <a:ext cx="763254" cy="1152128"/>
            </a:xfrm>
            <a:prstGeom prst="triangl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" name="Группа 10"/>
          <p:cNvGrpSpPr/>
          <p:nvPr/>
        </p:nvGrpSpPr>
        <p:grpSpPr>
          <a:xfrm rot="17377561">
            <a:off x="7646281" y="829258"/>
            <a:ext cx="1121414" cy="1004155"/>
            <a:chOff x="5954737" y="1584756"/>
            <a:chExt cx="1899158" cy="1506914"/>
          </a:xfrm>
        </p:grpSpPr>
        <p:grpSp>
          <p:nvGrpSpPr>
            <p:cNvPr id="10" name="Группа 11"/>
            <p:cNvGrpSpPr/>
            <p:nvPr/>
          </p:nvGrpSpPr>
          <p:grpSpPr>
            <a:xfrm>
              <a:off x="5954737" y="1584756"/>
              <a:ext cx="1338981" cy="1215096"/>
              <a:chOff x="5954737" y="1584756"/>
              <a:chExt cx="1338981" cy="1215096"/>
            </a:xfrm>
          </p:grpSpPr>
          <p:sp>
            <p:nvSpPr>
              <p:cNvPr id="14" name="5-конечная звезда 13"/>
              <p:cNvSpPr/>
              <p:nvPr/>
            </p:nvSpPr>
            <p:spPr>
              <a:xfrm rot="2211339">
                <a:off x="5954737" y="1584756"/>
                <a:ext cx="1338981" cy="1215096"/>
              </a:xfrm>
              <a:prstGeom prst="star5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5-конечная звезда 14"/>
              <p:cNvSpPr/>
              <p:nvPr/>
            </p:nvSpPr>
            <p:spPr>
              <a:xfrm rot="713498">
                <a:off x="6126508" y="1760256"/>
                <a:ext cx="921695" cy="864096"/>
              </a:xfrm>
              <a:prstGeom prst="star5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13" name="Равнобедренный треугольник 12"/>
            <p:cNvSpPr/>
            <p:nvPr/>
          </p:nvSpPr>
          <p:spPr>
            <a:xfrm rot="18345989">
              <a:off x="6896204" y="2133979"/>
              <a:ext cx="763254" cy="1152128"/>
            </a:xfrm>
            <a:prstGeom prst="triangl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Заголовок 1"/>
          <p:cNvSpPr txBox="1"/>
          <p:nvPr/>
        </p:nvSpPr>
        <p:spPr>
          <a:xfrm>
            <a:off x="2015377" y="5013176"/>
            <a:ext cx="532243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900" b="1" dirty="0"/>
          </a:p>
        </p:txBody>
      </p:sp>
      <p:sp>
        <p:nvSpPr>
          <p:cNvPr id="17" name="Заголовок 1"/>
          <p:cNvSpPr txBox="1"/>
          <p:nvPr/>
        </p:nvSpPr>
        <p:spPr>
          <a:xfrm>
            <a:off x="2650037" y="5445224"/>
            <a:ext cx="4463563" cy="71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b="1" dirty="0"/>
          </a:p>
        </p:txBody>
      </p:sp>
      <p:sp>
        <p:nvSpPr>
          <p:cNvPr id="18" name="Заголовок 1"/>
          <p:cNvSpPr txBox="1"/>
          <p:nvPr/>
        </p:nvSpPr>
        <p:spPr>
          <a:xfrm>
            <a:off x="6499860" y="4582795"/>
            <a:ext cx="2644140" cy="2004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посвящена первому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полёту человека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космос.</a:t>
            </a:r>
          </a:p>
        </p:txBody>
      </p:sp>
      <p:pic>
        <p:nvPicPr>
          <p:cNvPr id="3" name="Picture 2" descr="C:\Users\user\Desktop\презентация экспозиция\IMG_20260410_0802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3"/>
          <a:stretch>
            <a:fillRect/>
          </a:stretch>
        </p:blipFill>
        <p:spPr bwMode="auto">
          <a:xfrm>
            <a:off x="3131820" y="4437380"/>
            <a:ext cx="3383280" cy="2043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презентация экспозиция\IMG_20260410_0801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" y="4229100"/>
            <a:ext cx="2379345" cy="2299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презентация экспозиция\IMG_20260410_07514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22"/>
          <a:stretch>
            <a:fillRect/>
          </a:stretch>
        </p:blipFill>
        <p:spPr bwMode="auto">
          <a:xfrm>
            <a:off x="647065" y="1423670"/>
            <a:ext cx="2099310" cy="2510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30225" y="548640"/>
            <a:ext cx="8413750" cy="1278890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Проект старшей группы: </a:t>
            </a:r>
          </a:p>
          <a:p>
            <a:pPr algn="ctr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«Богатыри – защитники земли русской»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30533" y="1772196"/>
            <a:ext cx="7776864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ие чувств</a:t>
            </a:r>
            <a:r>
              <a:rPr lang="ru-RU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патриотизма у детей</a:t>
            </a:r>
            <a:r>
              <a:rPr lang="ru-RU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5-6 лет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знакомств</a:t>
            </a:r>
            <a:r>
              <a:rPr lang="ru-RU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былинами и </a:t>
            </a:r>
            <a:r>
              <a:rPr lang="ru-RU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сказками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богатырях – защитниках земли русской, с использованием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технологий  педагогики музейной деятельности.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 l="8567" t="6522" r="5766" b="8696"/>
          <a:stretch>
            <a:fillRect/>
          </a:stretch>
        </p:blipFill>
        <p:spPr bwMode="auto">
          <a:xfrm>
            <a:off x="3286116" y="3977026"/>
            <a:ext cx="1886585" cy="2452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0" name="Picture 6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" y="3787775"/>
            <a:ext cx="2063750" cy="2642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Изображение 1"/>
          <p:cNvPicPr/>
          <p:nvPr/>
        </p:nvPicPr>
        <p:blipFill>
          <a:blip r:embed="rId4"/>
          <a:stretch>
            <a:fillRect/>
          </a:stretch>
        </p:blipFill>
        <p:spPr>
          <a:xfrm>
            <a:off x="5723890" y="3999230"/>
            <a:ext cx="2999105" cy="2430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44016" y="5877272"/>
            <a:ext cx="8892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детей с понятием «богатырь», с одеждой (доспехами) и оружием богатырей, какими качествами они обладали.</a:t>
            </a:r>
          </a:p>
        </p:txBody>
      </p:sp>
      <p:pic>
        <p:nvPicPr>
          <p:cNvPr id="9" name="Рисунок 8" descr="1000075033.jpg"/>
          <p:cNvPicPr>
            <a:picLocks noChangeAspect="1"/>
          </p:cNvPicPr>
          <p:nvPr/>
        </p:nvPicPr>
        <p:blipFill>
          <a:blip r:embed="rId2" cstate="print">
            <a:lum contrast="16000"/>
          </a:blip>
          <a:stretch>
            <a:fillRect/>
          </a:stretch>
        </p:blipFill>
        <p:spPr>
          <a:xfrm>
            <a:off x="714348" y="357166"/>
            <a:ext cx="3286116" cy="2464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1000075036.jpg"/>
          <p:cNvPicPr>
            <a:picLocks noChangeAspect="1"/>
          </p:cNvPicPr>
          <p:nvPr/>
        </p:nvPicPr>
        <p:blipFill>
          <a:blip r:embed="rId3" cstate="print">
            <a:lum contrast="6000"/>
          </a:blip>
          <a:stretch>
            <a:fillRect/>
          </a:stretch>
        </p:blipFill>
        <p:spPr>
          <a:xfrm>
            <a:off x="4643438" y="357166"/>
            <a:ext cx="3214710" cy="2411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1000075042.jpg"/>
          <p:cNvPicPr>
            <a:picLocks noChangeAspect="1"/>
          </p:cNvPicPr>
          <p:nvPr/>
        </p:nvPicPr>
        <p:blipFill>
          <a:blip r:embed="rId4" cstate="print">
            <a:lum contrast="6000"/>
          </a:blip>
          <a:srcRect t="11628" b="25581"/>
          <a:stretch>
            <a:fillRect/>
          </a:stretch>
        </p:blipFill>
        <p:spPr>
          <a:xfrm>
            <a:off x="2742414" y="3201392"/>
            <a:ext cx="3258346" cy="2727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1000075053.jpg"/>
          <p:cNvPicPr>
            <a:picLocks noChangeAspect="1"/>
          </p:cNvPicPr>
          <p:nvPr/>
        </p:nvPicPr>
        <p:blipFill>
          <a:blip r:embed="rId5" cstate="print">
            <a:lum contrast="12000"/>
          </a:blip>
          <a:srcRect r="14814" b="8332"/>
          <a:stretch>
            <a:fillRect/>
          </a:stretch>
        </p:blipFill>
        <p:spPr>
          <a:xfrm>
            <a:off x="6286512" y="3121506"/>
            <a:ext cx="1857388" cy="2664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1000075050.jpg"/>
          <p:cNvPicPr>
            <a:picLocks noChangeAspect="1"/>
          </p:cNvPicPr>
          <p:nvPr/>
        </p:nvPicPr>
        <p:blipFill>
          <a:blip r:embed="rId6" cstate="print">
            <a:lum contrast="6000"/>
          </a:blip>
          <a:stretch>
            <a:fillRect/>
          </a:stretch>
        </p:blipFill>
        <p:spPr>
          <a:xfrm>
            <a:off x="285720" y="3071834"/>
            <a:ext cx="2035965" cy="2714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460" y="332740"/>
            <a:ext cx="8064956" cy="888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algn="ctr">
              <a:lnSpc>
                <a:spcPct val="107000"/>
              </a:lnSpc>
              <a:spcAft>
                <a:spcPts val="800"/>
              </a:spcAft>
            </a:pPr>
            <a:r>
              <a:rPr lang="ru-RU" sz="2400" kern="100" dirty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Цель:  развитие личности ребенка дошкольного возраста с ОВЗ </a:t>
            </a:r>
            <a:r>
              <a:rPr lang="ru-RU" sz="2400" kern="100" dirty="0" smtClean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средствами музейно-театральных </a:t>
            </a:r>
            <a:r>
              <a:rPr lang="ru-RU" sz="2400" kern="100" dirty="0">
                <a:solidFill>
                  <a:prstClr val="black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арт-практик при решении образовательных задач. </a:t>
            </a:r>
            <a:endParaRPr lang="ru-RU" kern="100" dirty="0">
              <a:solidFill>
                <a:prstClr val="black"/>
              </a:solidFill>
              <a:ea typeface="Calibri" panose="020F0502020204030204"/>
              <a:cs typeface="Times New Roman" panose="020206030504050203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08130" y="286362"/>
            <a:ext cx="1847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2425700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12776"/>
            <a:ext cx="2640013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429000"/>
            <a:ext cx="4541837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271" y="1585974"/>
            <a:ext cx="2036763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981075"/>
            <a:ext cx="3365500" cy="4486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lum bright="-10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58" y="214290"/>
            <a:ext cx="4507434" cy="2854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14282" y="6000768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Развиваем интерес к героическому прошлому русского народа, её великих, </a:t>
            </a:r>
          </a:p>
          <a:p>
            <a:pPr marL="285750" indent="-285750"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могучих богатырях – защитниках земли русской.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lum bright="-10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495" y="3429000"/>
            <a:ext cx="1837055" cy="2449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lum bright="-10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578" y="3500438"/>
            <a:ext cx="1742677" cy="2323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30225" y="189865"/>
            <a:ext cx="8413750" cy="1278890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Проект средней группы: </a:t>
            </a:r>
          </a:p>
          <a:p>
            <a:pPr algn="ctr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«Сундучок семейных сокровищ»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83568" y="1630591"/>
            <a:ext cx="7776864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детско-родительских отношений в процессе создания совместных экспозиций и использования возможностей  педагогики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музейной деятельности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интегрированных арт-практик, как инновационных форм работы в музейно-выставочном пространстве.</a:t>
            </a:r>
          </a:p>
        </p:txBody>
      </p:sp>
      <p:pic>
        <p:nvPicPr>
          <p:cNvPr id="2" name="Изображение 1"/>
          <p:cNvPicPr/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8706" t="10210" r="8267" b="12793"/>
          <a:stretch>
            <a:fillRect/>
          </a:stretch>
        </p:blipFill>
        <p:spPr>
          <a:xfrm>
            <a:off x="4643755" y="3730625"/>
            <a:ext cx="3188335" cy="271970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51722"/>
            <a:ext cx="3168352" cy="486696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«Папа – ты мой герой»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215" y="589915"/>
            <a:ext cx="4274185" cy="2952115"/>
          </a:xfrm>
        </p:spPr>
        <p:txBody>
          <a:bodyPr>
            <a:noAutofit/>
          </a:bodyPr>
          <a:lstStyle/>
          <a:p>
            <a:pPr algn="l"/>
            <a:r>
              <a:rPr lang="ru-RU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«Если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 мой папа был героем сказки»</a:t>
            </a:r>
          </a:p>
          <a:p>
            <a:pPr algn="l"/>
            <a:r>
              <a:rPr lang="ru-RU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Идея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детям было предложно рассказать и выразить в творческом виде образ своего папы –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сказочного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героя. </a:t>
            </a:r>
          </a:p>
          <a:p>
            <a:pPr algn="l"/>
            <a:r>
              <a:rPr lang="ru-RU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l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Ценностный компонент – осмыслить и показать роль папы в жизни ребенка и семьи в целом;</a:t>
            </a:r>
          </a:p>
          <a:p>
            <a:pPr algn="l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Инструментальный компонент –взаимодействие детей и родителей в ходе создания образа папы – сказочного героя через совместную творческую работу.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367" y="260648"/>
            <a:ext cx="4296123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74" y="3284984"/>
            <a:ext cx="4400326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079" y="4437112"/>
            <a:ext cx="1630249" cy="2276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63000"/>
            <a:ext cx="2791222" cy="64893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«Мир в вазе»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687630"/>
            <a:ext cx="8561101" cy="2341770"/>
          </a:xfrm>
        </p:spPr>
        <p:txBody>
          <a:bodyPr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16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Тема</a:t>
            </a: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ru-RU" sz="16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«Ваза </a:t>
            </a: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для любимой мамы»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16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Идея</a:t>
            </a: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детям и родителям было предложено принести для выставки любимую мамину вазу и рассказать, почему эта ваза так похожа на маму и какую радость она ей приносит.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16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Цели</a:t>
            </a: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1. Ценностный компонент – осмыслить роль мамы в жизни ребенка и семьи в целом. Показать </a:t>
            </a:r>
            <a:r>
              <a:rPr kumimoji="0" lang="ru-RU" sz="16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какие </a:t>
            </a: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все мамы разные, как и эти прекрасные вазы. Нет «правильных» или «неправильных» ваз – у каждого своя красота. Проследить связь поколений через ценность вазы;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Инструментальный компонент –взаимодействие детей и родителей в ходе подготовки выставки. Творческая работа детей по созданию вазы для любимой мамы в технике аппликации с дорисовкой.</a:t>
            </a:r>
          </a:p>
          <a:p>
            <a:pPr marL="0" indent="0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4339708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289" y="908720"/>
            <a:ext cx="1568796" cy="2294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042" r="825"/>
          <a:stretch>
            <a:fillRect/>
          </a:stretch>
        </p:blipFill>
        <p:spPr>
          <a:xfrm>
            <a:off x="5076056" y="1844824"/>
            <a:ext cx="2172310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216237"/>
            <a:ext cx="2858375" cy="47645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«Космос и мы»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839237"/>
            <a:ext cx="2339453" cy="5830123"/>
          </a:xfrm>
        </p:spPr>
        <p:txBody>
          <a:bodyPr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16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Тема</a:t>
            </a: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ru-RU" sz="16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«Космос </a:t>
            </a: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глазами детей»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16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Идея</a:t>
            </a: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оформление выставки ко дню космонавтики творческими работами, сделанными детьми совместно с родителями.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16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Цели</a:t>
            </a: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1. Ценностный компонент – развитие познавательного интереса к космосу и совместное творчество детей и родителей. Воспитание гордости за достижения нашей родины в освоении космоса;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Инструментальный компонент –взаимодействие детей и родителей в ходе создания творческих работ на заданную тему, знакомство с разными техниками и материалами для создания поделок. Развитие мелкой моторики, воображения и пространственного мышления.</a:t>
            </a:r>
          </a:p>
          <a:p>
            <a:pPr marL="0" indent="0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4" b="-737"/>
          <a:stretch>
            <a:fillRect/>
          </a:stretch>
        </p:blipFill>
        <p:spPr>
          <a:xfrm>
            <a:off x="5346119" y="908721"/>
            <a:ext cx="3546361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908720"/>
            <a:ext cx="2304256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501008"/>
            <a:ext cx="2862351" cy="2512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овое поле 4"/>
          <p:cNvSpPr txBox="1"/>
          <p:nvPr/>
        </p:nvSpPr>
        <p:spPr>
          <a:xfrm>
            <a:off x="467360" y="2637155"/>
            <a:ext cx="8133080" cy="12674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Цель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развивать у детей чувство причастности к жизни своего народа, желание быть продолжателями русских традиций. </a:t>
            </a:r>
            <a:endParaRPr lang="ru-RU" alt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0225" y="189865"/>
            <a:ext cx="8413750" cy="2078990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Проект группы «Сложные дефекты»: </a:t>
            </a:r>
          </a:p>
          <a:p>
            <a:pPr algn="ctr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«Моя родина Россия»</a:t>
            </a:r>
          </a:p>
          <a:p>
            <a:pPr indent="0" algn="ctr" fontAlgn="auto">
              <a:lnSpc>
                <a:spcPct val="110000"/>
              </a:lnSpc>
              <a:spcBef>
                <a:spcPts val="600"/>
              </a:spcBef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Использование возможностей  педагогики музейной деятельности в воспитании дошкольников с ОВЗ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Изображение 6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4370" y="3860800"/>
            <a:ext cx="5179060" cy="3024505"/>
          </a:xfrm>
          <a:prstGeom prst="rect">
            <a:avLst/>
          </a:prstGeom>
          <a:ln>
            <a:noFill/>
          </a:ln>
          <a:effectLst>
            <a:outerShdw blurRad="50800" dist="76200" dir="5400000" sx="101000" sy="101000" algn="tl" rotWithShape="0">
              <a:prstClr val="black">
                <a:alpha val="15000"/>
              </a:prstClr>
            </a:outerShdw>
          </a:effectLst>
        </p:spPr>
      </p:pic>
      <p:sp>
        <p:nvSpPr>
          <p:cNvPr id="2" name="Текстовое поле 1"/>
          <p:cNvSpPr txBox="1"/>
          <p:nvPr/>
        </p:nvSpPr>
        <p:spPr>
          <a:xfrm>
            <a:off x="600075" y="540131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un9-62.userapi.com/s/v1/ig2/j3VF9fWTV6Iz_ORf1K-iwzFqsNRGUavz89QgOrVhruPtKLbOX9ZEi8YrJ_1ZUWKqZi7XKO7kx0qUO1uxnJib5-3d.jpg?quality=95&amp;as=32x43,48x64,72x96,108x144,160x213,240x320,360x480,480x640,540x720,640x853,720x960,864x1152&amp;from=bu&amp;cs=864x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559" y="4149080"/>
            <a:ext cx="1782199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54.userapi.com/s/v1/ig2/JKt4BR1DXB5gTIjTwKD7ss8BHLLCNcNyP5MLvK4jMBHlhrx25QLVlmRof-dm5OkKkQiahG0ipwzLjkjY2sT9XOGh.jpg?quality=95&amp;as=32x43,48x64,72x96,108x144,160x213,240x320,360x480,480x640,540x720,640x853,720x960,864x1152&amp;from=bu&amp;u=ZmLKFfq3GQslXhzf_S7RHnKVry-uw_XFO-0AN1OfBjE&amp;cs=864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126" y="4149080"/>
            <a:ext cx="1800200" cy="2400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14.userapi.com/s/v1/ig2/18hi0zvETMU7vAcrTltB1y1xsWuJOgyjmagi-k6fjR3NTKpQZfj4eoLghnYIob6Y_lBR8Tw5ph_R4L3ybdTz4ne_.jpg?quality=95&amp;as=32x24,48x36,72x54,108x81,160x120,240x180,360x270,480x360,540x405,640x480,720x540,1020x765&amp;from=bu&amp;cs=102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755" y="835025"/>
            <a:ext cx="3997325" cy="2997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sun9-7.userapi.com/s/v1/ig2/6nytQyQRv-3iur3Q9VvXxG_Dif5FYWNzmWwfkUs_AGrTfhTid7RLqIE3ZAn7J0bhLT2MB5XtpHwbZiMjf5uy0ppE.jpg?quality=95&amp;as=32x43,48x64,72x96,108x144,160x213,240x320,360x480,480x640,540x720,640x853,720x960,864x1152&amp;from=bu&amp;cs=864x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474" y="4105647"/>
            <a:ext cx="1811840" cy="2415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овое поле 1"/>
          <p:cNvSpPr txBox="1"/>
          <p:nvPr/>
        </p:nvSpPr>
        <p:spPr>
          <a:xfrm>
            <a:off x="2051685" y="163195"/>
            <a:ext cx="47612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«Ложка – путешественница»</a:t>
            </a:r>
            <a:endParaRPr lang="ru-RU" alt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251460" y="1052195"/>
            <a:ext cx="3825875" cy="26435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Ложки в русской культуре.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0"/>
              </a:spcBef>
              <a:buFont typeface="Wingdings" panose="05000000000000000000" charset="0"/>
              <a:buChar char="§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Бытовое использование: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Прежде всего ложки были     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неотъемлемой частью повседневной  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жизни на Руси. </a:t>
            </a:r>
          </a:p>
          <a:p>
            <a:pPr marL="285750" indent="-285750">
              <a:spcBef>
                <a:spcPts val="0"/>
              </a:spcBef>
              <a:buFont typeface="Wingdings" panose="05000000000000000000" charset="0"/>
              <a:buChar char="§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Символическое значение: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Ложка могла символизировать члена    </a:t>
            </a:r>
          </a:p>
          <a:p>
            <a:pPr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семьи, как живого так и ушедшего.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Использование как музыкального инструмента 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altLang="en-US" sz="16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690" y="908685"/>
            <a:ext cx="4260850" cy="2419350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собраны и представлены колокольчики из разных городов России. Дети знакомились с историей использования колокольчиков, со звучанием разных колокольчиков.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И, конечно, дети на карте и глобусе   искали город,  которому принадлежит колокольчик.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sun9-63.userapi.com/s/v1/ig2/9WW_tifDcljRhsG_m9YmZIE2yms7J-4dwnlZSNIL0kBmsH1AywUFKyzMrp90uqmwPwc9CrPPvgB9u93aLm9IsqVZ.jpg?quality=95&amp;as=32x43,48x64,72x96,108x144,160x213,240x320,360x480,480x640,540x720,640x853,720x960,765x1020&amp;from=bu&amp;cs=765x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235" y="1052830"/>
            <a:ext cx="3076575" cy="4102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sun9-68.userapi.com/s/v1/ig2/fdl4eP3FoGYcoxj29i6n21wpiAYGVlS6A2RXEyESlRaLZQlbIBZFDzMWQPuGrEq83w3iaF_Nx4C2LcQB78HFLAwf.jpg?quality=95&amp;as=32x43,48x64,72x96,108x144,160x213,240x320,360x480,480x640,540x720,640x853,720x960,765x1020&amp;from=bu&amp;cs=765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" y="3679825"/>
            <a:ext cx="2082800" cy="2777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sun9-69.userapi.com/s/v1/ig2/syjmwsXtQfL9_oHv7yWEKo427Qv3PFuqgYmpHwLaSldh0LJOn7pj7qSI7o_OQMRHU5JJDOgUBU6Z7P-ScEo-yTJg.jpg?quality=95&amp;as=32x43,48x64,72x96,108x144,160x213,240x320,360x480,480x640,540x720,640x853,720x960,765x1020&amp;from=bu&amp;cs=765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8" r="8943" b="7317"/>
          <a:stretch>
            <a:fillRect/>
          </a:stretch>
        </p:blipFill>
        <p:spPr bwMode="auto">
          <a:xfrm>
            <a:off x="2987570" y="3679696"/>
            <a:ext cx="2184243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овое поле 1"/>
          <p:cNvSpPr txBox="1"/>
          <p:nvPr/>
        </p:nvSpPr>
        <p:spPr>
          <a:xfrm>
            <a:off x="2483485" y="188595"/>
            <a:ext cx="4572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«Колокольный звон России»</a:t>
            </a:r>
            <a:endParaRPr lang="ru-RU" alt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3060065" y="260985"/>
            <a:ext cx="41186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«Светлый праздник Пасха»</a:t>
            </a:r>
            <a:endParaRPr lang="ru-RU" alt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Picture 2" descr="https://sun9-2.userapi.com/s/v1/ig2/j_lKA3PU49_x0TLxq5uCawbJ0L5lrzh534MKSemgkQtJIZrXMT8aHwQ_S2M1mSJdTuzMXNG528WWR5BQNwtqVhY-.jpg?quality=95&amp;as=32x43,48x64,72x96,108x144,160x213,240x320,360x480,480x640,540x720,640x853,720x960,864x1152&amp;from=bu&amp;cs=864x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985" y="3350895"/>
            <a:ext cx="2338705" cy="3119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овое поле 2"/>
          <p:cNvSpPr txBox="1"/>
          <p:nvPr/>
        </p:nvSpPr>
        <p:spPr>
          <a:xfrm>
            <a:off x="4644390" y="694690"/>
            <a:ext cx="4385945" cy="17754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 выставке были представлены экспонаты ручной работы.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Дети познакомились с историей, традициями празднования Пасхи на Руси. Создали свои творческие работы, дополнившие выставку. </a:t>
            </a:r>
            <a:endParaRPr lang="ru-RU" altLang="en-US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605" y="5085080"/>
            <a:ext cx="1983740" cy="1569085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9000"/>
              </a:prstClr>
            </a:outerShdw>
          </a:effectLst>
        </p:spPr>
      </p:pic>
      <p:pic>
        <p:nvPicPr>
          <p:cNvPr id="4" name="Изображение 3" descr="10000749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965" y="2493645"/>
            <a:ext cx="2794635" cy="3726180"/>
          </a:xfrm>
          <a:prstGeom prst="rect">
            <a:avLst/>
          </a:prstGeom>
          <a:effectLst>
            <a:outerShdw blurRad="190500" dist="63500" dir="2700000" sx="101000" sy="101000" algn="tl" rotWithShape="0">
              <a:prstClr val="black">
                <a:alpha val="49000"/>
              </a:prstClr>
            </a:outerShdw>
          </a:effectLst>
        </p:spPr>
      </p:pic>
      <p:pic>
        <p:nvPicPr>
          <p:cNvPr id="8" name="Изображение 7" descr="10000749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225" y="836930"/>
            <a:ext cx="2870200" cy="3827780"/>
          </a:xfrm>
          <a:prstGeom prst="rect">
            <a:avLst/>
          </a:prstGeom>
          <a:effectLst>
            <a:outerShdw blurRad="190500" dist="63500" dir="2700000" sx="101000" sy="101000" algn="tl" rotWithShape="0">
              <a:prstClr val="black">
                <a:alpha val="49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539115" y="690880"/>
            <a:ext cx="781240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+mn-ea"/>
              </a:rPr>
              <a:t>Проект группы «Сложные дефекты»: 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+mn-ea"/>
              </a:rPr>
              <a:t>«Тепло семьи и радость детства»</a:t>
            </a:r>
            <a:endParaRPr lang="ru-RU" alt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sym typeface="+mn-ea"/>
            </a:endParaRP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539115" y="2346960"/>
            <a:ext cx="79311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показать ценность семейных традиций и совместного труда для осуществления связи поколений.</a:t>
            </a: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>
            <a:clrChange>
              <a:clrFrom>
                <a:srgbClr val="C0F7FC">
                  <a:alpha val="100000"/>
                </a:srgbClr>
              </a:clrFrom>
              <a:clrTo>
                <a:srgbClr val="C0F7FC">
                  <a:alpha val="100000"/>
                  <a:alpha val="0"/>
                </a:srgbClr>
              </a:clrTo>
            </a:clrChange>
          </a:blip>
          <a:srcRect b="37190"/>
          <a:stretch>
            <a:fillRect/>
          </a:stretch>
        </p:blipFill>
        <p:spPr>
          <a:xfrm>
            <a:off x="4356100" y="3933190"/>
            <a:ext cx="3905885" cy="2642870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460" y="332740"/>
            <a:ext cx="4587875" cy="888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 sz="1350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284" y="332740"/>
            <a:ext cx="4297363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21" y="306497"/>
            <a:ext cx="4580495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21" y="3356992"/>
            <a:ext cx="4449763" cy="31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81063"/>
            <a:ext cx="3642375" cy="2861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908" y="2492896"/>
            <a:ext cx="1944216" cy="2759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4294967295"/>
          </p:nvPr>
        </p:nvSpPr>
        <p:spPr>
          <a:xfrm>
            <a:off x="1214414" y="214290"/>
            <a:ext cx="6500857" cy="585769"/>
          </a:xfrm>
        </p:spPr>
        <p:txBody>
          <a:bodyPr/>
          <a:lstStyle/>
          <a:p>
            <a:pPr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«Папы всякие нужны, папы всякие важны».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 t="6868" r="4849" b="7879"/>
          <a:stretch>
            <a:fillRect/>
          </a:stretch>
        </p:blipFill>
        <p:spPr>
          <a:xfrm>
            <a:off x="395432" y="2301585"/>
            <a:ext cx="5250873" cy="3632571"/>
          </a:xfrm>
          <a:prstGeom prst="rect">
            <a:avLst/>
          </a:prstGeom>
          <a:ln>
            <a:noFill/>
          </a:ln>
          <a:effectLst>
            <a:outerShdw blurRad="152400" dist="63500" dir="2400000" sx="101000" sy="101000" algn="tl" rotWithShape="0">
              <a:prstClr val="black">
                <a:alpha val="46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1" t="5656" r="3939" b="5416"/>
          <a:stretch>
            <a:fillRect/>
          </a:stretch>
        </p:blipFill>
        <p:spPr>
          <a:xfrm>
            <a:off x="6012238" y="2276819"/>
            <a:ext cx="2618509" cy="3514177"/>
          </a:xfrm>
          <a:prstGeom prst="rect">
            <a:avLst/>
          </a:prstGeom>
          <a:ln>
            <a:noFill/>
          </a:ln>
          <a:effectLst>
            <a:outerShdw blurRad="152400" dist="63500" dir="2400000" sx="101000" sy="101000" algn="tl" rotWithShape="0">
              <a:prstClr val="black">
                <a:alpha val="46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83895" y="1052195"/>
            <a:ext cx="7870825" cy="76263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Показать значимую роль отца в воспитании ребёнка и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укреплении семьи, воспитать любовь и уважении к отцам.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1"/>
          <p:cNvSpPr>
            <a:spLocks noGrp="1"/>
          </p:cNvSpPr>
          <p:nvPr>
            <p:ph type="body" sz="quarter" idx="4294967295"/>
          </p:nvPr>
        </p:nvSpPr>
        <p:spPr>
          <a:xfrm>
            <a:off x="2357422" y="428604"/>
            <a:ext cx="4252912" cy="57150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«Любовь двух поколений»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605" y="1125855"/>
            <a:ext cx="81876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Воспитание у детей доброго, внимательного, уважительного  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отношения к маме, стремления ей помогать, радовать её.</a:t>
            </a:r>
          </a:p>
        </p:txBody>
      </p:sp>
      <p:pic>
        <p:nvPicPr>
          <p:cNvPr id="2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7273" r="2273" b="4647"/>
          <a:stretch>
            <a:fillRect/>
          </a:stretch>
        </p:blipFill>
        <p:spPr>
          <a:xfrm>
            <a:off x="2499995" y="2061845"/>
            <a:ext cx="3978275" cy="2775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000">
            <a:off x="474980" y="3858260"/>
            <a:ext cx="2014220" cy="268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0000">
            <a:off x="6633210" y="3818255"/>
            <a:ext cx="2026920" cy="2702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1"/>
          <p:cNvSpPr>
            <a:spLocks noGrp="1"/>
          </p:cNvSpPr>
          <p:nvPr>
            <p:ph type="body" sz="quarter" idx="4294967295"/>
          </p:nvPr>
        </p:nvSpPr>
        <p:spPr>
          <a:xfrm>
            <a:off x="2285984" y="214290"/>
            <a:ext cx="4252912" cy="52702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«Любимая игрушка»</a:t>
            </a: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357158" y="642918"/>
            <a:ext cx="8250264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Цель: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Расширить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представления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детей об игрушках, формировать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бережное отношение 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ним в ходе разных видов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деятельности.</a:t>
            </a:r>
            <a:endParaRPr lang="ru-RU" altLang="en-US" sz="20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265" y="4265930"/>
            <a:ext cx="1778000" cy="2371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81" b="15002"/>
          <a:stretch>
            <a:fillRect/>
          </a:stretch>
        </p:blipFill>
        <p:spPr>
          <a:xfrm rot="480000">
            <a:off x="6748013" y="1743873"/>
            <a:ext cx="1818984" cy="2421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0"/>
          <a:stretch>
            <a:fillRect/>
          </a:stretch>
        </p:blipFill>
        <p:spPr>
          <a:xfrm>
            <a:off x="3075940" y="1557020"/>
            <a:ext cx="2989580" cy="2525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80" r="17799"/>
          <a:stretch>
            <a:fillRect/>
          </a:stretch>
        </p:blipFill>
        <p:spPr>
          <a:xfrm rot="20760000">
            <a:off x="646430" y="1602863"/>
            <a:ext cx="1786890" cy="2658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655" y="4264025"/>
            <a:ext cx="1791970" cy="2389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683895" y="407035"/>
            <a:ext cx="781240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+mn-ea"/>
              </a:rPr>
              <a:t>Проект 2 младшей группы 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+mn-ea"/>
              </a:rPr>
              <a:t>«Мой мир - мой дом»</a:t>
            </a:r>
            <a:endParaRPr lang="ru-RU" alt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sym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605" y="2061845"/>
            <a:ext cx="81876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воспитывать в детях интерес к истории своей страны, её культуре,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семейным ценностям, общероссийским праздникам в ходе создания экспозиций в группе. 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165" y="3789045"/>
            <a:ext cx="3875405" cy="2218055"/>
          </a:xfrm>
          <a:prstGeom prst="rect">
            <a:avLst/>
          </a:prstGeom>
          <a:effectLst>
            <a:outerShdw blurRad="215900" dist="50800" dir="2700000" sx="101000" sy="101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2339340" y="476885"/>
            <a:ext cx="4572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«Папа, ты мой герой!»</a:t>
            </a:r>
            <a:endParaRPr lang="ru-RU" altLang="en-US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323850" y="1054100"/>
            <a:ext cx="83229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создать условия для осознания ребенком роли папы в семье, как защитника, мастера и любящего родителя.  </a:t>
            </a:r>
          </a:p>
        </p:txBody>
      </p:sp>
      <p:pic>
        <p:nvPicPr>
          <p:cNvPr id="13" name="Объект 12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75" y="1917065"/>
            <a:ext cx="3963670" cy="223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Объект 9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2" b="21983"/>
          <a:stretch>
            <a:fillRect/>
          </a:stretch>
        </p:blipFill>
        <p:spPr>
          <a:xfrm>
            <a:off x="1115695" y="4365625"/>
            <a:ext cx="1936750" cy="223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4785" y="4365625"/>
            <a:ext cx="3922395" cy="2282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е поле 2"/>
          <p:cNvSpPr txBox="1"/>
          <p:nvPr/>
        </p:nvSpPr>
        <p:spPr>
          <a:xfrm>
            <a:off x="395605" y="1125220"/>
            <a:ext cx="847471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/>
            <a:r>
              <a:rPr lang="ru-RU" sz="2000" b="0" i="0">
                <a:solidFill>
                  <a:schemeClr val="tx1"/>
                </a:solidFill>
                <a:latin typeface="Times New Roman" panose="02020603050405020304" pitchFamily="18" charset="0"/>
                <a:ea typeface="YS Text"/>
                <a:cs typeface="Times New Roman" panose="02020603050405020304" pitchFamily="18" charset="0"/>
              </a:rPr>
              <a:t>Цель: п</a:t>
            </a:r>
            <a:r>
              <a:rPr sz="2000" b="0" i="0">
                <a:solidFill>
                  <a:schemeClr val="tx1"/>
                </a:solidFill>
                <a:latin typeface="Times New Roman" panose="02020603050405020304" pitchFamily="18" charset="0"/>
                <a:ea typeface="YS Text"/>
                <a:cs typeface="Times New Roman" panose="02020603050405020304" pitchFamily="18" charset="0"/>
              </a:rPr>
              <a:t>омочь детям осознать значение </a:t>
            </a:r>
            <a:r>
              <a:rPr sz="2000" b="1" i="0">
                <a:solidFill>
                  <a:schemeClr val="tx1"/>
                </a:solidFill>
                <a:latin typeface="Times New Roman" panose="02020603050405020304" pitchFamily="18" charset="0"/>
                <a:ea typeface="YS Text"/>
                <a:cs typeface="Times New Roman" panose="02020603050405020304" pitchFamily="18" charset="0"/>
              </a:rPr>
              <a:t>семьи</a:t>
            </a:r>
            <a:r>
              <a:rPr sz="2000" b="0" i="0">
                <a:solidFill>
                  <a:schemeClr val="tx1"/>
                </a:solidFill>
                <a:latin typeface="Times New Roman" panose="02020603050405020304" pitchFamily="18" charset="0"/>
                <a:ea typeface="YS Text"/>
                <a:cs typeface="Times New Roman" panose="02020603050405020304" pitchFamily="18" charset="0"/>
              </a:rPr>
              <a:t> в их жизни. </a:t>
            </a: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2339975" y="476885"/>
            <a:ext cx="4572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«Мой дом, моя семья»</a:t>
            </a:r>
            <a:endParaRPr lang="ru-RU" altLang="en-US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Рисунок 3"/>
          <p:cNvPicPr>
            <a:picLocks noChangeAspect="1"/>
          </p:cNvPicPr>
          <p:nvPr/>
        </p:nvPicPr>
        <p:blipFill>
          <a:blip r:embed="rId2" cstate="print"/>
          <a:srcRect t="5597" b="20971"/>
          <a:stretch>
            <a:fillRect/>
          </a:stretch>
        </p:blipFill>
        <p:spPr>
          <a:xfrm rot="20880000">
            <a:off x="277202" y="3967147"/>
            <a:ext cx="1936115" cy="2528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/>
          <a:srcRect l="19364"/>
          <a:stretch>
            <a:fillRect/>
          </a:stretch>
        </p:blipFill>
        <p:spPr>
          <a:xfrm>
            <a:off x="2411760" y="1700808"/>
            <a:ext cx="4074303" cy="3051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rcRect t="10595" b="18986"/>
          <a:stretch>
            <a:fillRect/>
          </a:stretch>
        </p:blipFill>
        <p:spPr>
          <a:xfrm rot="480000">
            <a:off x="6678295" y="3916680"/>
            <a:ext cx="2018030" cy="2634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/>
        </p:nvSpPr>
        <p:spPr>
          <a:xfrm>
            <a:off x="313055" y="2277110"/>
            <a:ext cx="8439785" cy="1014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потенциал создания интерактивных выставок и работы на экспозициях для детей 2-3 лет.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0225" y="548640"/>
            <a:ext cx="8413750" cy="1376680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ru-RU" sz="3600" dirty="0">
                <a:ln w="95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Проект 1 младшей группы</a:t>
            </a:r>
          </a:p>
          <a:p>
            <a:pPr algn="ctr"/>
            <a:r>
              <a:rPr lang="ru-RU" sz="3600" dirty="0">
                <a:ln w="95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«Мир </a:t>
            </a:r>
            <a:r>
              <a:rPr lang="ru-RU" sz="3600" dirty="0" smtClean="0">
                <a:ln w="95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 </a:t>
            </a:r>
            <a:r>
              <a:rPr lang="ru-RU" sz="3600" dirty="0">
                <a:ln w="95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котором я живу»</a:t>
            </a:r>
            <a:endParaRPr lang="ru-RU" sz="3600" b="1" dirty="0">
              <a:ln w="95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1000" t="11813" r="22292" b="7854"/>
          <a:stretch>
            <a:fillRect/>
          </a:stretch>
        </p:blipFill>
        <p:spPr>
          <a:xfrm>
            <a:off x="467360" y="4208780"/>
            <a:ext cx="1651635" cy="226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3876" r="6818"/>
          <a:stretch>
            <a:fillRect/>
          </a:stretch>
        </p:blipFill>
        <p:spPr>
          <a:xfrm>
            <a:off x="6837511" y="4222115"/>
            <a:ext cx="1839129" cy="231902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0880000" flipH="1">
            <a:off x="2553970" y="5085080"/>
            <a:ext cx="4105275" cy="1456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395" y="188595"/>
            <a:ext cx="8437245" cy="6946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Папа, ты мой герой!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460" y="883285"/>
            <a:ext cx="7240270" cy="5156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развивать представление о папе, как о защитнике и друге.</a:t>
            </a:r>
          </a:p>
        </p:txBody>
      </p:sp>
      <p:sp>
        <p:nvSpPr>
          <p:cNvPr id="4" name="AutoShape 2"/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ru-RU" sz="135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12373" y="3861048"/>
            <a:ext cx="2459558" cy="2655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840423"/>
            <a:ext cx="2351624" cy="2684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1484784"/>
            <a:ext cx="3456384" cy="3837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650" y="188573"/>
            <a:ext cx="7886700" cy="994172"/>
          </a:xfrm>
        </p:spPr>
        <p:txBody>
          <a:bodyPr/>
          <a:lstStyle/>
          <a:p>
            <a:pPr algn="ctr"/>
            <a:r>
              <a:rPr lang="ru-RU" sz="40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Мама</a:t>
            </a:r>
            <a:r>
              <a:rPr lang="ru-RU" sz="4000" b="1" dirty="0"/>
              <a:t> </a:t>
            </a:r>
            <a:r>
              <a:rPr lang="ru-RU" sz="40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глазами</a:t>
            </a:r>
            <a:r>
              <a:rPr lang="ru-RU" b="1" dirty="0"/>
              <a:t> </a:t>
            </a:r>
            <a:r>
              <a:rPr lang="ru-RU" sz="40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ребёнка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460" y="1124585"/>
            <a:ext cx="6221730" cy="522605"/>
          </a:xfrm>
        </p:spPr>
        <p:txBody>
          <a:bodyPr/>
          <a:lstStyle/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создание образа мамы, как ис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точника заботы и любви.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66184" y="3636278"/>
            <a:ext cx="2346176" cy="2824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16" y="1844824"/>
            <a:ext cx="4935748" cy="4182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48805" y="1268730"/>
            <a:ext cx="1557655" cy="2021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460" y="332740"/>
            <a:ext cx="4587875" cy="888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 sz="135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Объект 2"/>
          <p:cNvSpPr>
            <a:spLocks noGrp="1"/>
          </p:cNvSpPr>
          <p:nvPr/>
        </p:nvSpPr>
        <p:spPr>
          <a:xfrm>
            <a:off x="1214414" y="1142984"/>
            <a:ext cx="6572297" cy="582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460" y="332740"/>
            <a:ext cx="4587875" cy="888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 sz="135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251460" y="548640"/>
            <a:ext cx="791527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«Педагогика музейной деятельности как основа образовательной и воспитательной деятельности в детском саду»</a:t>
            </a:r>
          </a:p>
          <a:p>
            <a:pPr algn="l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Поделиться опытом разработки и апробации технологий педагогики музейной деятельности для повышения качества образования.</a:t>
            </a:r>
          </a:p>
        </p:txBody>
      </p:sp>
      <p:pic>
        <p:nvPicPr>
          <p:cNvPr id="1026" name="Picture 2" descr="https://kulturarb.ru/images/uploads/uchebmet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5" y="3789045"/>
            <a:ext cx="3490595" cy="25654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20" y="285728"/>
            <a:ext cx="5429288" cy="17859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95578" y="982992"/>
            <a:ext cx="3500462" cy="114300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Музейная педагогика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47013" y="3068952"/>
            <a:ext cx="3429024" cy="157163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 музейной деятельности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4535804" y="1342478"/>
            <a:ext cx="78581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4500561" y="3716974"/>
            <a:ext cx="78581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643880" y="982980"/>
            <a:ext cx="2981325" cy="11785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688330" y="1052830"/>
            <a:ext cx="290004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освоения </a:t>
            </a:r>
          </a:p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музейного пространства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643880" y="3234690"/>
            <a:ext cx="2826385" cy="1266190"/>
          </a:xfrm>
          <a:prstGeom prst="roundRect">
            <a:avLst/>
          </a:prstGeom>
          <a:effectLst>
            <a:outerShdw blurRad="40005" dist="2032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2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910857" y="3500438"/>
            <a:ext cx="23374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освоение способов </a:t>
            </a:r>
          </a:p>
          <a:p>
            <a:pPr lvl="0" algn="ctr">
              <a:buClrTx/>
              <a:buSzTx/>
              <a:buFontTx/>
            </a:pP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познания мира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188" y="477094"/>
            <a:ext cx="8015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«Дети блокадного Ленинграда. Ожившая история»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3" t="5149" r="990"/>
          <a:stretch>
            <a:fillRect/>
          </a:stretch>
        </p:blipFill>
        <p:spPr>
          <a:xfrm>
            <a:off x="389890" y="3573145"/>
            <a:ext cx="3067685" cy="2916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125250"/>
            <a:ext cx="3505958" cy="2629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531690"/>
            <a:ext cx="3558055" cy="2876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4330" y="684363"/>
            <a:ext cx="4217670" cy="5507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ходе исследования мы искали ответы на вопросы: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значит выражение «город герой»?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Откуда мы знаем, как жили и что делали дети и взрослые в годы блокады?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Работали ли в блокадном городе детские сады?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Чем занимались дети в блокадных детских садах?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Где находились дети, которые не ходили в детские сады? Что они делали?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Кто помогал детям в блокадном городе?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Что такое «дорога жизни»?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Есть ли герои тех лет в семьях воспитанников?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916" y="693416"/>
            <a:ext cx="4073067" cy="5430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353" y="476672"/>
            <a:ext cx="6336704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70601" y="5595059"/>
            <a:ext cx="8496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Гостям предлагается рассмотреть первый экспонат –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подлинный фотоаппарат военных лет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его «глазами» посмотреть на жизнь людей Ленинграда </a:t>
            </a:r>
          </a:p>
          <a:p>
            <a:pPr lvl="0"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1941-1944 годов.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8" y="416250"/>
            <a:ext cx="4284345" cy="3072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992" y="3650932"/>
            <a:ext cx="4167188" cy="305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688363" y="632272"/>
            <a:ext cx="3989388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Фотография «оживает» и появляется воспитательница с книжкой (реконструкция). Она отвечает на вопросы детей и предлагает им почитать книгу.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Вместе с воспитательницей дети знакомятся с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куклами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представленными на экспозиции.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0" r="17485" b="12172"/>
          <a:stretch>
            <a:fillRect/>
          </a:stretch>
        </p:blipFill>
        <p:spPr bwMode="auto">
          <a:xfrm>
            <a:off x="1118392" y="3650931"/>
            <a:ext cx="2563813" cy="305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1313</Words>
  <Application>Microsoft Office PowerPoint</Application>
  <PresentationFormat>Экран (4:3)</PresentationFormat>
  <Paragraphs>120</Paragraphs>
  <Slides>39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Музейная экспозиция Памяти жителей блокадного Ленинграда</vt:lpstr>
      <vt:lpstr>Музейная экспозиция На земле, в небесах и на море</vt:lpstr>
      <vt:lpstr>Выставка для ознакомления детей с разными открытками, разных форм, разных эпох и назначений.</vt:lpstr>
      <vt:lpstr>Музейная экспозиция Наш космос</vt:lpstr>
      <vt:lpstr>Презентация PowerPoint</vt:lpstr>
      <vt:lpstr>Презентация PowerPoint</vt:lpstr>
      <vt:lpstr>Презентация PowerPoint</vt:lpstr>
      <vt:lpstr>Презентация PowerPoint</vt:lpstr>
      <vt:lpstr>«Папа – ты мой герой»</vt:lpstr>
      <vt:lpstr>«Мир в вазе»</vt:lpstr>
      <vt:lpstr>«Космос и мы»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Папа, ты мой герой!</vt:lpstr>
      <vt:lpstr>Мама глазами ребёнка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Acer</dc:creator>
  <cp:lastModifiedBy>user</cp:lastModifiedBy>
  <cp:revision>46</cp:revision>
  <dcterms:created xsi:type="dcterms:W3CDTF">2026-05-05T05:22:00Z</dcterms:created>
  <dcterms:modified xsi:type="dcterms:W3CDTF">2026-06-08T09:03:53Z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1049-12.1.0.26372</vt:lpwstr>
  </property>
  <property fmtid="{D5CDD505-2E9C-101B-9397-08002B2CF9AE}" pid="3" name="ICV">
    <vt:lpwstr>7B664E1184B9475C852CFAA9D7C01CA0_12</vt:lpwstr>
  </property>
</Properties>
</file>