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79" r:id="rId2"/>
    <p:sldId id="365" r:id="rId3"/>
    <p:sldId id="366" r:id="rId4"/>
    <p:sldId id="367" r:id="rId5"/>
    <p:sldId id="321" r:id="rId6"/>
    <p:sldId id="350" r:id="rId7"/>
    <p:sldId id="344" r:id="rId8"/>
    <p:sldId id="322" r:id="rId9"/>
    <p:sldId id="368" r:id="rId10"/>
    <p:sldId id="377" r:id="rId11"/>
    <p:sldId id="374" r:id="rId12"/>
    <p:sldId id="369" r:id="rId13"/>
    <p:sldId id="373" r:id="rId14"/>
    <p:sldId id="375" r:id="rId15"/>
    <p:sldId id="370" r:id="rId16"/>
    <p:sldId id="361" r:id="rId17"/>
    <p:sldId id="359" r:id="rId18"/>
    <p:sldId id="363" r:id="rId19"/>
    <p:sldId id="364" r:id="rId20"/>
    <p:sldId id="372" r:id="rId21"/>
    <p:sldId id="358" r:id="rId22"/>
    <p:sldId id="351" r:id="rId23"/>
    <p:sldId id="320" r:id="rId24"/>
    <p:sldId id="362" r:id="rId25"/>
    <p:sldId id="378" r:id="rId26"/>
    <p:sldId id="379" r:id="rId27"/>
    <p:sldId id="381" r:id="rId28"/>
    <p:sldId id="34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9F"/>
    <a:srgbClr val="C0E399"/>
    <a:srgbClr val="FFDA65"/>
    <a:srgbClr val="88A9D2"/>
    <a:srgbClr val="FF5B5B"/>
    <a:srgbClr val="009900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9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797B9-CC57-4786-AAB7-5C486833C370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524F-85F0-4DF5-AF9C-C898DC220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524F-85F0-4DF5-AF9C-C898DC2200C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96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Александр Цыганков «Осень»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524F-85F0-4DF5-AF9C-C898DC2200C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16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«Осенний лист»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524F-85F0-4DF5-AF9C-C898DC2200C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5E88-C8CF-4433-9505-F832E41B0C3E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microsoft.com/office/2007/relationships/hdphoto" Target="../media/hdphoto5.wdp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4.jpeg"/><Relationship Id="rId10" Type="http://schemas.microsoft.com/office/2007/relationships/hdphoto" Target="../media/hdphoto10.wdp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5.jpeg"/><Relationship Id="rId4" Type="http://schemas.microsoft.com/office/2007/relationships/hdphoto" Target="../media/hdphoto11.wdp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13.wdp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microsoft.com/office/2007/relationships/hdphoto" Target="../media/hdphoto2.wdp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microsoft.com/office/2007/relationships/hdphoto" Target="../media/hdphoto15.wdp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-11225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2910" y="2132856"/>
            <a:ext cx="80010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«Исследую, познаю себя, творю.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Арт-практики 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коррекционно-развивающей работе с дошкольниками»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Учебно-методическое пособие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093" y="260648"/>
            <a:ext cx="8157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№ 101 компенсирующего вида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Фрунзенского района Санкт-Петербурга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254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C:\Users\user\Downloads\%D0%BA%D0%BE%D1%84%D0%B5%D0%BC%D0%BE%D0%BB%D0%BA%D0%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9463" y="20932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Арт-практика «Блокадные окна»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2" b="11795"/>
          <a:stretch/>
        </p:blipFill>
        <p:spPr>
          <a:xfrm>
            <a:off x="460375" y="867106"/>
            <a:ext cx="2787774" cy="256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8308"/>
          <a:stretch/>
        </p:blipFill>
        <p:spPr>
          <a:xfrm>
            <a:off x="6084168" y="867106"/>
            <a:ext cx="2561553" cy="256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4102" r="2923" b="6256"/>
          <a:stretch/>
        </p:blipFill>
        <p:spPr>
          <a:xfrm>
            <a:off x="2625398" y="3652464"/>
            <a:ext cx="4088689" cy="293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/>
          <a:stretch/>
        </p:blipFill>
        <p:spPr>
          <a:xfrm>
            <a:off x="460375" y="3838195"/>
            <a:ext cx="2067694" cy="248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67" y="3980729"/>
            <a:ext cx="1707654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70" y="1381423"/>
            <a:ext cx="2044345" cy="153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3856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0813" y="188640"/>
            <a:ext cx="25683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вещью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Elena\Desktop\Новая папка\Работа с предметом\IMG_1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5" r="11171" b="30391"/>
          <a:stretch/>
        </p:blipFill>
        <p:spPr bwMode="auto">
          <a:xfrm>
            <a:off x="683568" y="1320447"/>
            <a:ext cx="2664296" cy="210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641013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Арт-практика «Волшебное лукошко»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14" y="1320447"/>
            <a:ext cx="2812065" cy="210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9" b="12054"/>
          <a:stretch/>
        </p:blipFill>
        <p:spPr bwMode="auto">
          <a:xfrm>
            <a:off x="971600" y="4135901"/>
            <a:ext cx="1866821" cy="212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13" y="3716956"/>
            <a:ext cx="1938431" cy="258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25121"/>
            <a:ext cx="1678529" cy="223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51149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433" y="116632"/>
            <a:ext cx="2282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Младший возраст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2708" r="13334" b="27083"/>
          <a:stretch/>
        </p:blipFill>
        <p:spPr bwMode="auto">
          <a:xfrm>
            <a:off x="737613" y="692696"/>
            <a:ext cx="2963044" cy="219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887302"/>
            <a:ext cx="347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Иллюстрация к сказке «Три медведя»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7087" r="42604" b="44561"/>
          <a:stretch/>
        </p:blipFill>
        <p:spPr>
          <a:xfrm>
            <a:off x="4143372" y="714356"/>
            <a:ext cx="297632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26"/>
          <p:cNvGrpSpPr>
            <a:grpSpLocks/>
          </p:cNvGrpSpPr>
          <p:nvPr/>
        </p:nvGrpSpPr>
        <p:grpSpPr bwMode="auto">
          <a:xfrm>
            <a:off x="1571604" y="3500438"/>
            <a:ext cx="3313112" cy="3125787"/>
            <a:chOff x="0" y="0"/>
            <a:chExt cx="33134" cy="31248"/>
          </a:xfrm>
        </p:grpSpPr>
        <p:sp>
          <p:nvSpPr>
            <p:cNvPr id="445981244" name="Text Box 3"/>
            <p:cNvSpPr txBox="1">
              <a:spLocks noChangeArrowheads="1"/>
            </p:cNvSpPr>
            <p:nvPr/>
          </p:nvSpPr>
          <p:spPr bwMode="auto">
            <a:xfrm>
              <a:off x="2532" y="28885"/>
              <a:ext cx="30092" cy="23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С.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Вербещук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«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Домовичок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»</a:t>
              </a:r>
            </a:p>
          </p:txBody>
        </p:sp>
        <p:pic>
          <p:nvPicPr>
            <p:cNvPr id="1797985081" name="Рисунок 25" descr="Picture background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33134" cy="28130"/>
            </a:xfrm>
            <a:prstGeom prst="rect">
              <a:avLst/>
            </a:prstGeom>
            <a:noFill/>
          </p:spPr>
        </p:pic>
      </p:grpSp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32453" r="12121"/>
          <a:stretch>
            <a:fillRect/>
          </a:stretch>
        </p:blipFill>
        <p:spPr>
          <a:xfrm>
            <a:off x="5500694" y="3500438"/>
            <a:ext cx="3143272" cy="27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15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621" y="332656"/>
            <a:ext cx="5904656" cy="43204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Средний возраст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Арт-практика «Мое дерево»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78579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2632" y="1259468"/>
            <a:ext cx="36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«Золотая осень»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1259468"/>
            <a:ext cx="33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Колесников «Осень»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48.png" descr="G:\m\за рамой\осенний пейзаж\ксенев григорий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628800"/>
            <a:ext cx="32403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020272" y="472514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детей  «Мое дерево»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D:\101\Desktop\ФОТО детей  старшая\20221005_13171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65619" y="4120669"/>
            <a:ext cx="1512168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D:\101\Desktop\ФОТО детей  старшая\20221005_131725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1512168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D:\101\Desktop\ФОТО детей  старшая\20221005_131722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7884" y="4149080"/>
            <a:ext cx="1512168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www.b17.ru/foto/uploaded/upl_auto_1662582922_128970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626907"/>
            <a:ext cx="3024337" cy="239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0466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возраст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Арт-практика «Моя улица»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9" y="1263122"/>
            <a:ext cx="392173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1"/>
            <a:ext cx="3915142" cy="244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6828" y="3711394"/>
            <a:ext cx="290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«Набережная реки Мойки»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02882" y="3726753"/>
            <a:ext cx="39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«Спальный район Санкт-Петербурга»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28" b="11250"/>
          <a:stretch/>
        </p:blipFill>
        <p:spPr>
          <a:xfrm>
            <a:off x="2648674" y="4200101"/>
            <a:ext cx="3846652" cy="230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7" y="4529765"/>
            <a:ext cx="2191074" cy="164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5" r="2758"/>
          <a:stretch/>
        </p:blipFill>
        <p:spPr>
          <a:xfrm>
            <a:off x="6625301" y="4600854"/>
            <a:ext cx="2180680" cy="161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820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714356"/>
            <a:ext cx="3421256" cy="257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612" y="3286124"/>
            <a:ext cx="3493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Юрий Панцырев «Нянькины пироги»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1617" y="188640"/>
            <a:ext cx="3584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Группа «Сложные дефекты»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r="20729" b="28889"/>
          <a:stretch/>
        </p:blipFill>
        <p:spPr>
          <a:xfrm>
            <a:off x="857224" y="3714752"/>
            <a:ext cx="2359218" cy="254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55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3714752"/>
            <a:ext cx="338729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762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4224" y="170398"/>
            <a:ext cx="21675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9" y="845567"/>
            <a:ext cx="335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«Ложки»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00_2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398" y="1304456"/>
            <a:ext cx="3423116" cy="256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845090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«Народная игрушка»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062" y="3968811"/>
            <a:ext cx="441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«Сказки народов России»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9" y="1282230"/>
            <a:ext cx="3568799" cy="25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9" y="4436157"/>
            <a:ext cx="3495332" cy="2218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4048" y="396881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Мини музей «Игрушки забавы»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/>
          <a:stretch>
            <a:fillRect/>
          </a:stretch>
        </p:blipFill>
        <p:spPr>
          <a:xfrm>
            <a:off x="785786" y="4357694"/>
            <a:ext cx="3169119" cy="2296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910" y="285728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472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31" t="6250" r="9375"/>
          <a:stretch>
            <a:fillRect/>
          </a:stretch>
        </p:blipFill>
        <p:spPr>
          <a:xfrm>
            <a:off x="392016" y="1124744"/>
            <a:ext cx="3459904" cy="264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592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7" t="7291"/>
          <a:stretch>
            <a:fillRect/>
          </a:stretch>
        </p:blipFill>
        <p:spPr>
          <a:xfrm>
            <a:off x="5042569" y="1124744"/>
            <a:ext cx="3622814" cy="264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10" y="4200920"/>
            <a:ext cx="162018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6" y="3998588"/>
            <a:ext cx="2564904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" b="25058"/>
          <a:stretch/>
        </p:blipFill>
        <p:spPr>
          <a:xfrm>
            <a:off x="5707041" y="3998588"/>
            <a:ext cx="2825399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/>
          <a:stretch/>
        </p:blipFill>
        <p:spPr>
          <a:xfrm>
            <a:off x="335638" y="615870"/>
            <a:ext cx="2705497" cy="3292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6"/>
          <a:stretch/>
        </p:blipFill>
        <p:spPr>
          <a:xfrm>
            <a:off x="6261455" y="615870"/>
            <a:ext cx="2571750" cy="3218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8" y="4058801"/>
            <a:ext cx="3275856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28436"/>
            <a:ext cx="3363838" cy="2517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07" y="836712"/>
            <a:ext cx="2895786" cy="3861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744" y="231149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157192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исследовательская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99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4868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96752"/>
            <a:ext cx="3096345" cy="232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26" y="1196751"/>
            <a:ext cx="3096346" cy="232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139701" cy="285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2149970" cy="286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04" y="3903826"/>
            <a:ext cx="2877013" cy="249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19872" y="2276872"/>
            <a:ext cx="2363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художественно – творческая деятельность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73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0223" y="620688"/>
            <a:ext cx="8023553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b="1" i="1" kern="100" dirty="0"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sz="2400" i="1" kern="1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kern="100" dirty="0">
                <a:latin typeface="Times New Roman"/>
                <a:ea typeface="Calibri"/>
                <a:cs typeface="Times New Roman"/>
              </a:rPr>
              <a:t>развитие личности ребенка дошкольного возраста с ОВЗ средствами искусства и художественной деятельности при решении образовательных задач. </a:t>
            </a:r>
            <a:endParaRPr lang="ru-RU" b="1" kern="100" dirty="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58" y="4292168"/>
            <a:ext cx="3954884" cy="264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85553"/>
            <a:ext cx="26400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14" y="2381621"/>
            <a:ext cx="1831346" cy="284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32" y="2321903"/>
            <a:ext cx="2037135" cy="226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3666" y="260648"/>
            <a:ext cx="70567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Оценка эффективности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использования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системы интегрированных арт-практик в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коррекционной работе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99" y="1124744"/>
            <a:ext cx="2935600" cy="234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28" y="1073810"/>
            <a:ext cx="3052652" cy="240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9850" y="343320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Динамика социального развития </a:t>
            </a:r>
          </a:p>
          <a:p>
            <a:pPr algn="ctr"/>
            <a:r>
              <a:rPr lang="ru-RU" sz="1200" dirty="0"/>
              <a:t>в контрольной группе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92421" y="3433200"/>
            <a:ext cx="3896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Динамика социального развития </a:t>
            </a:r>
          </a:p>
          <a:p>
            <a:pPr algn="ctr"/>
            <a:r>
              <a:rPr lang="ru-RU" sz="1200" dirty="0"/>
              <a:t>в экспериментальной группе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3929066"/>
            <a:ext cx="30353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929066"/>
            <a:ext cx="294481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28" y="6119336"/>
            <a:ext cx="3123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Динамика развития познавательно-исследовательской деятельности </a:t>
            </a:r>
            <a:r>
              <a:rPr lang="ru-RU" sz="1200" dirty="0" smtClean="0"/>
              <a:t>в </a:t>
            </a:r>
          </a:p>
          <a:p>
            <a:pPr algn="ctr"/>
            <a:r>
              <a:rPr lang="ru-RU" sz="1200" dirty="0" smtClean="0"/>
              <a:t>контрольной </a:t>
            </a:r>
            <a:r>
              <a:rPr lang="ru-RU" sz="1200" dirty="0"/>
              <a:t>группе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6119336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Динамика развития познавательно-исследовательской деятельности в </a:t>
            </a:r>
            <a:r>
              <a:rPr lang="ru-RU" sz="1200" dirty="0" smtClean="0"/>
              <a:t>экспериментальной </a:t>
            </a:r>
            <a:r>
              <a:rPr lang="ru-RU" sz="1200" dirty="0"/>
              <a:t>группе</a:t>
            </a:r>
          </a:p>
        </p:txBody>
      </p:sp>
    </p:spTree>
    <p:extLst>
      <p:ext uri="{BB962C8B-B14F-4D97-AF65-F5344CB8AC3E}">
        <p14:creationId xmlns:p14="http://schemas.microsoft.com/office/powerpoint/2010/main" val="7095572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100_2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24744"/>
            <a:ext cx="3186006" cy="238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1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73146"/>
            <a:ext cx="3121471" cy="234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30454" y="428604"/>
            <a:ext cx="35723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s://sun9-2.userapi.com/impg/_z_zTb0vl6QkO2DSF5KM_nPLeD5z7ZBYMZ7Caw/cvg0W1IOCgk.jpg?size=1920x1440&amp;quality=96&amp;sign=292560755a9fc243e21396ff1f403f5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/>
          <a:stretch/>
        </p:blipFill>
        <p:spPr bwMode="auto">
          <a:xfrm>
            <a:off x="1142976" y="3929066"/>
            <a:ext cx="320302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фото на семинар\младшая\IMG-20230208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929066"/>
            <a:ext cx="3108554" cy="233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61575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внедрения продукта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30050" y="1237402"/>
            <a:ext cx="2283899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МТО</a:t>
            </a:r>
            <a:endParaRPr lang="ru-RU" sz="28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7061"/>
          <a:stretch/>
        </p:blipFill>
        <p:spPr bwMode="auto">
          <a:xfrm>
            <a:off x="1056290" y="2238374"/>
            <a:ext cx="2373760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49" y="2259553"/>
            <a:ext cx="3146763" cy="236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 bwMode="auto">
          <a:xfrm>
            <a:off x="3016562" y="4293725"/>
            <a:ext cx="3110876" cy="22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902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20083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в семинарах, мастер-классах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980728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9" y="980728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6" y="3915055"/>
            <a:ext cx="3576396" cy="268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8432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7512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Documents and Settings\Admin.MICROSOF-2829DE\Рабочий стол\IMG_8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385765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" r="5469"/>
          <a:stretch/>
        </p:blipFill>
        <p:spPr>
          <a:xfrm>
            <a:off x="323528" y="3933056"/>
            <a:ext cx="3857652" cy="251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/>
          <a:stretch/>
        </p:blipFill>
        <p:spPr>
          <a:xfrm>
            <a:off x="5125431" y="3861048"/>
            <a:ext cx="3786174" cy="249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sun9-1.userapi.com/impg/FdCjLyUWCmFRbmiUB7gLBvayX0n5RlXegcUZOQ/1K7RaVHopnk.jpg?size=1920x1440&amp;quality=95&amp;sign=05a7ec54b3f6240fa557b67ceaaa709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/>
          <a:stretch>
            <a:fillRect/>
          </a:stretch>
        </p:blipFill>
        <p:spPr bwMode="auto">
          <a:xfrm>
            <a:off x="5292080" y="332656"/>
            <a:ext cx="361952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93850"/>
            <a:ext cx="25908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38" y="260649"/>
            <a:ext cx="8463726" cy="625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465993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" y="404664"/>
            <a:ext cx="8746494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99221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736138" cy="74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5904656" cy="43204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«Сложные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двух картин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78579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2632" y="1259468"/>
            <a:ext cx="36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Цыганков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1259468"/>
            <a:ext cx="33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лист»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472514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детей  «Путешествие кленового листочка»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5" y="1673225"/>
            <a:ext cx="318466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97" y="1673225"/>
            <a:ext cx="339915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4945"/>
            <a:ext cx="1483916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39" y="4194945"/>
            <a:ext cx="1438235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19" y="4211709"/>
            <a:ext cx="1495515" cy="20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4519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03654" y="4305870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ТВОРИ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7840696">
            <a:off x="1608931" y="2675923"/>
            <a:ext cx="3421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42742"/>
              </a:avLst>
            </a:prstTxWarp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ИССЛЕДУЙ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3807102">
            <a:off x="3749729" y="2768136"/>
            <a:ext cx="3525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86515"/>
              </a:avLst>
            </a:prstTxWarp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ПОЗНАВАЙ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81" y="2398756"/>
            <a:ext cx="2604747" cy="22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56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548680"/>
            <a:ext cx="7920880" cy="329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kern="1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sz="2000" kern="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r>
              <a:rPr lang="ru-RU" sz="2000" kern="1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совершенствование профессиональной компетентности педагогов ДОО в области проектирования и реализации интегрированных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арт-практик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создание условий для укрепления семейных связей в ходе совместной деятельности детей и родителей, используя возможности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арт-практик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методическое обеспечение образовательного процесса воспитанников дошкольного возраста с ОВЗ средствами искусства и художественной культуры.</a:t>
            </a:r>
            <a:endParaRPr lang="ru-RU" sz="2000" kern="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3857628"/>
            <a:ext cx="3929089" cy="281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4804197" name="Рисунок 565477219" descr="IMG_20241106_133651_373"/>
          <p:cNvPicPr>
            <a:picLocks noChangeAspect="1" noChangeArrowheads="1"/>
          </p:cNvPicPr>
          <p:nvPr/>
        </p:nvPicPr>
        <p:blipFill>
          <a:blip r:embed="rId5"/>
          <a:srcRect t="2800" r="2362" b="2357"/>
          <a:stretch>
            <a:fillRect/>
          </a:stretch>
        </p:blipFill>
        <p:spPr bwMode="auto">
          <a:xfrm>
            <a:off x="4714876" y="3857628"/>
            <a:ext cx="3836988" cy="279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69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406" r="97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76" y="404664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081574" cy="381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139474"/>
            <a:ext cx="3456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Портрет императора Рудольфа второго в образе </a:t>
            </a:r>
            <a:r>
              <a:rPr lang="ru-RU" dirty="0" err="1"/>
              <a:t>Вертумна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06361"/>
            <a:ext cx="4218781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5863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Валентина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Валевская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«Будущий борщ со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сметанкой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46957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000108"/>
            <a:ext cx="6048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Искусство возвращает человека к самому себе, заставляя прислушиваться к чувствам и переживаниям, сопоставлять их с внешними событиями, откликаться на них, сопереживать. Активизация личностного интереса при взаимодействии с произведениями искусства повышает мотивацию к познанию, обучению, развитию, коммуникации на всех уровнях – с самим собой, другими людьми, окружающим миром.</a:t>
            </a:r>
          </a:p>
        </p:txBody>
      </p:sp>
      <p:pic>
        <p:nvPicPr>
          <p:cNvPr id="1034" name="Picture 10" descr="https://cdn.culture.ru/c/619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22" y="4463331"/>
            <a:ext cx="2598788" cy="217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"/>
          <a:stretch/>
        </p:blipFill>
        <p:spPr bwMode="auto">
          <a:xfrm>
            <a:off x="6846482" y="591740"/>
            <a:ext cx="2005198" cy="283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41114"/>
            <a:ext cx="3156452" cy="200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47" y="3975411"/>
            <a:ext cx="2037868" cy="259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0451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Интегрированные арт-практики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75230" y="1254058"/>
            <a:ext cx="3724762" cy="26069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Исследовательская деятельность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39952" y="3068960"/>
            <a:ext cx="4104456" cy="30963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Художественно – творческая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10537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36" y="632882"/>
            <a:ext cx="5146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Направления работы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772816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564904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844824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596842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395530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356992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  <p:sp>
        <p:nvSpPr>
          <p:cNvPr id="10" name="Пятиугольник 9"/>
          <p:cNvSpPr/>
          <p:nvPr/>
        </p:nvSpPr>
        <p:spPr>
          <a:xfrm flipH="1">
            <a:off x="899592" y="4509120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541058"/>
            <a:ext cx="586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музыкальными произведениями</a:t>
            </a:r>
            <a:endParaRPr lang="ru-RU" sz="2400" b="1" dirty="0"/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928938" y="5445224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0749" y="5445224"/>
            <a:ext cx="361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в городской среде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10863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8313" y="404664"/>
            <a:ext cx="4927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Принципы арт-практики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916832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Обращение к личностному опыту ребенка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80112" y="1937420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Погружение в культурный контекст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27784" y="3933056"/>
            <a:ext cx="3888432" cy="2232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Освоение определенных знаний, умений и навыков в процессе исследовательской и художественной деятельности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737074">
            <a:off x="2915829" y="1042438"/>
            <a:ext cx="250773" cy="813655"/>
          </a:xfrm>
          <a:prstGeom prst="downArrow">
            <a:avLst>
              <a:gd name="adj1" fmla="val 50000"/>
              <a:gd name="adj2" fmla="val 809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895213">
            <a:off x="6009020" y="1057802"/>
            <a:ext cx="259819" cy="782924"/>
          </a:xfrm>
          <a:prstGeom prst="downArrow">
            <a:avLst>
              <a:gd name="adj1" fmla="val 50000"/>
              <a:gd name="adj2" fmla="val 80484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609259" y="2621546"/>
            <a:ext cx="250773" cy="813655"/>
          </a:xfrm>
          <a:prstGeom prst="downArrow">
            <a:avLst>
              <a:gd name="adj1" fmla="val 50000"/>
              <a:gd name="adj2" fmla="val 809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315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3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763811"/>
            <a:ext cx="31683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осознание роли мужчины (папы) как защитника слабых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создании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образа папы-богатыря.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Формировать представление о защитниках Отечества в процессе знакомства со сказками 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богатырях.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Расширить представления о богатырях в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ходе знакомства с произведениями живописи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Развивать способность  передавать свое отношение к  изображаемому образу  в ходе изобразительной деятельности.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Закреплять навыки работы восковыми мелками и развивать мелкую моторику в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процессе создания творческой работы.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81" y="1124744"/>
            <a:ext cx="4057186" cy="268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71" y="3989933"/>
            <a:ext cx="3554413" cy="255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744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«Сложные дефекты»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Арт-практика «Мой папа – богатырь»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09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4813</TotalTime>
  <Words>529</Words>
  <Application>Microsoft Office PowerPoint</Application>
  <PresentationFormat>Экран (4:3)</PresentationFormat>
  <Paragraphs>97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Средний возраст Арт-практика «Мое дерево»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«Сложные дефекты» сравнение двух картин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картиной</dc:title>
  <dc:creator>№101</dc:creator>
  <cp:lastModifiedBy>Elena</cp:lastModifiedBy>
  <cp:revision>233</cp:revision>
  <dcterms:created xsi:type="dcterms:W3CDTF">2023-02-08T08:01:27Z</dcterms:created>
  <dcterms:modified xsi:type="dcterms:W3CDTF">2025-10-22T20:17:54Z</dcterms:modified>
</cp:coreProperties>
</file>